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5" r:id="rId5"/>
    <p:sldId id="266" r:id="rId6"/>
    <p:sldId id="267" r:id="rId7"/>
    <p:sldId id="268" r:id="rId8"/>
    <p:sldId id="269" r:id="rId9"/>
    <p:sldId id="270" r:id="rId10"/>
    <p:sldId id="271" r:id="rId1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5F06"/>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fld id="{63C390A3-66E6-4FD9-A3B3-63039976588D}" type="datetimeFigureOut">
              <a:rPr lang="sl-SI" smtClean="0"/>
              <a:t>29. 01. 2018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F86D0BA-C437-4A77-A6B7-5ECAFD26BCEA}" type="slidenum">
              <a:rPr lang="sl-SI" smtClean="0"/>
              <a:t>‹#›</a:t>
            </a:fld>
            <a:endParaRPr lang="sl-SI"/>
          </a:p>
        </p:txBody>
      </p:sp>
      <p:pic>
        <p:nvPicPr>
          <p:cNvPr id="2" name="Slik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5576"/>
            <a:ext cx="8530936" cy="6866363"/>
          </a:xfrm>
          <a:prstGeom prst="rect">
            <a:avLst/>
          </a:prstGeom>
        </p:spPr>
      </p:pic>
      <p:pic>
        <p:nvPicPr>
          <p:cNvPr id="8" name="Slika 7"/>
          <p:cNvPicPr>
            <a:picLocks noChangeAspect="1"/>
          </p:cNvPicPr>
          <p:nvPr userDrawn="1"/>
        </p:nvPicPr>
        <p:blipFill rotWithShape="1">
          <a:blip r:embed="rId3"/>
          <a:srcRect t="29208" r="2290" b="14082"/>
          <a:stretch/>
        </p:blipFill>
        <p:spPr>
          <a:xfrm rot="16200000">
            <a:off x="-2738942" y="2319320"/>
            <a:ext cx="6887061" cy="2248422"/>
          </a:xfrm>
          <a:prstGeom prst="rect">
            <a:avLst/>
          </a:prstGeom>
        </p:spPr>
      </p:pic>
      <p:pic>
        <p:nvPicPr>
          <p:cNvPr id="11" name="Slika 10"/>
          <p:cNvPicPr>
            <a:picLocks noChangeAspect="1"/>
          </p:cNvPicPr>
          <p:nvPr userDrawn="1"/>
        </p:nvPicPr>
        <p:blipFill>
          <a:blip r:embed="rId4"/>
          <a:stretch>
            <a:fillRect/>
          </a:stretch>
        </p:blipFill>
        <p:spPr>
          <a:xfrm rot="10800000">
            <a:off x="10300531" y="0"/>
            <a:ext cx="2249619" cy="6889077"/>
          </a:xfrm>
          <a:prstGeom prst="rect">
            <a:avLst/>
          </a:prstGeom>
        </p:spPr>
      </p:pic>
    </p:spTree>
    <p:extLst>
      <p:ext uri="{BB962C8B-B14F-4D97-AF65-F5344CB8AC3E}">
        <p14:creationId xmlns:p14="http://schemas.microsoft.com/office/powerpoint/2010/main" val="18774213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3C390A3-66E6-4FD9-A3B3-63039976588D}" type="datetimeFigureOut">
              <a:rPr lang="sl-SI" smtClean="0"/>
              <a:t>29. 01. 2018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F86D0BA-C437-4A77-A6B7-5ECAFD26BCEA}" type="slidenum">
              <a:rPr lang="sl-SI" smtClean="0"/>
              <a:t>‹#›</a:t>
            </a:fld>
            <a:endParaRPr lang="sl-SI"/>
          </a:p>
        </p:txBody>
      </p:sp>
    </p:spTree>
    <p:extLst>
      <p:ext uri="{BB962C8B-B14F-4D97-AF65-F5344CB8AC3E}">
        <p14:creationId xmlns:p14="http://schemas.microsoft.com/office/powerpoint/2010/main" val="10165191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2857500" y="365125"/>
            <a:ext cx="8496300" cy="1325563"/>
          </a:xfrm>
        </p:spPr>
        <p:txBody>
          <a:bodyPr/>
          <a:lstStyle>
            <a:lvl1pPr>
              <a:defRPr b="0">
                <a:solidFill>
                  <a:srgbClr val="F35F06"/>
                </a:solidFill>
                <a:latin typeface="MV Boli" panose="02000500030200090000" pitchFamily="2" charset="0"/>
                <a:cs typeface="MV Boli" panose="02000500030200090000" pitchFamily="2" charset="0"/>
              </a:defRPr>
            </a:lvl1pPr>
          </a:lstStyle>
          <a:p>
            <a:r>
              <a:rPr lang="sl-SI" dirty="0" smtClean="0"/>
              <a:t>Uredite slog naslova matrice</a:t>
            </a:r>
            <a:endParaRPr lang="sl-SI" dirty="0"/>
          </a:p>
        </p:txBody>
      </p:sp>
      <p:sp>
        <p:nvSpPr>
          <p:cNvPr id="3" name="Označba mesta vsebine 2"/>
          <p:cNvSpPr>
            <a:spLocks noGrp="1"/>
          </p:cNvSpPr>
          <p:nvPr>
            <p:ph idx="1"/>
          </p:nvPr>
        </p:nvSpPr>
        <p:spPr>
          <a:xfrm>
            <a:off x="2857500" y="1825625"/>
            <a:ext cx="8496300" cy="4351338"/>
          </a:xfrm>
        </p:spPr>
        <p:txBody>
          <a:bodyPr/>
          <a:lstStyle>
            <a:lvl1pPr>
              <a:defRPr>
                <a:latin typeface="Gadugi" panose="020B0502040204020203" pitchFamily="34" charset="0"/>
              </a:defRPr>
            </a:lvl1pPr>
          </a:lstStyle>
          <a:p>
            <a:pPr lvl="0"/>
            <a:endParaRPr lang="sl-SI" dirty="0"/>
          </a:p>
        </p:txBody>
      </p:sp>
      <p:sp>
        <p:nvSpPr>
          <p:cNvPr id="4" name="Označba mesta datuma 3"/>
          <p:cNvSpPr>
            <a:spLocks noGrp="1"/>
          </p:cNvSpPr>
          <p:nvPr>
            <p:ph type="dt" sz="half" idx="10"/>
          </p:nvPr>
        </p:nvSpPr>
        <p:spPr/>
        <p:txBody>
          <a:bodyPr/>
          <a:lstStyle/>
          <a:p>
            <a:fld id="{63C390A3-66E6-4FD9-A3B3-63039976588D}" type="datetimeFigureOut">
              <a:rPr lang="sl-SI" smtClean="0"/>
              <a:t>29. 01. 2018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F86D0BA-C437-4A77-A6B7-5ECAFD26BCEA}" type="slidenum">
              <a:rPr lang="sl-SI" smtClean="0"/>
              <a:t>‹#›</a:t>
            </a:fld>
            <a:endParaRPr lang="sl-SI" dirty="0"/>
          </a:p>
        </p:txBody>
      </p:sp>
      <p:pic>
        <p:nvPicPr>
          <p:cNvPr id="8" name="Slika 7"/>
          <p:cNvPicPr>
            <a:picLocks noChangeAspect="1"/>
          </p:cNvPicPr>
          <p:nvPr userDrawn="1"/>
        </p:nvPicPr>
        <p:blipFill>
          <a:blip r:embed="rId2"/>
          <a:stretch>
            <a:fillRect/>
          </a:stretch>
        </p:blipFill>
        <p:spPr>
          <a:xfrm>
            <a:off x="0" y="0"/>
            <a:ext cx="2249619" cy="6889077"/>
          </a:xfrm>
          <a:prstGeom prst="rect">
            <a:avLst/>
          </a:prstGeom>
        </p:spPr>
      </p:pic>
    </p:spTree>
    <p:extLst>
      <p:ext uri="{BB962C8B-B14F-4D97-AF65-F5344CB8AC3E}">
        <p14:creationId xmlns:p14="http://schemas.microsoft.com/office/powerpoint/2010/main" val="41388808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slov in navpično besedilo">
    <p:spTree>
      <p:nvGrpSpPr>
        <p:cNvPr id="1" name=""/>
        <p:cNvGrpSpPr/>
        <p:nvPr/>
      </p:nvGrpSpPr>
      <p:grpSpPr>
        <a:xfrm>
          <a:off x="0" y="0"/>
          <a:ext cx="0" cy="0"/>
          <a:chOff x="0" y="0"/>
          <a:chExt cx="0" cy="0"/>
        </a:xfrm>
      </p:grpSpPr>
      <p:sp>
        <p:nvSpPr>
          <p:cNvPr id="4" name="Označba mesta datuma 3"/>
          <p:cNvSpPr>
            <a:spLocks noGrp="1"/>
          </p:cNvSpPr>
          <p:nvPr>
            <p:ph type="dt" sz="half" idx="10"/>
          </p:nvPr>
        </p:nvSpPr>
        <p:spPr/>
        <p:txBody>
          <a:bodyPr/>
          <a:lstStyle/>
          <a:p>
            <a:fld id="{63C390A3-66E6-4FD9-A3B3-63039976588D}" type="datetimeFigureOut">
              <a:rPr lang="sl-SI" smtClean="0"/>
              <a:t>29. 01. 2018</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F86D0BA-C437-4A77-A6B7-5ECAFD26BCEA}" type="slidenum">
              <a:rPr lang="sl-SI" smtClean="0"/>
              <a:t>‹#›</a:t>
            </a:fld>
            <a:endParaRPr lang="sl-SI"/>
          </a:p>
        </p:txBody>
      </p:sp>
      <p:pic>
        <p:nvPicPr>
          <p:cNvPr id="7" name="Slika 6"/>
          <p:cNvPicPr>
            <a:picLocks noChangeAspect="1"/>
          </p:cNvPicPr>
          <p:nvPr userDrawn="1"/>
        </p:nvPicPr>
        <p:blipFill>
          <a:blip r:embed="rId2"/>
          <a:stretch>
            <a:fillRect/>
          </a:stretch>
        </p:blipFill>
        <p:spPr>
          <a:xfrm rot="10800000">
            <a:off x="9982200" y="-31077"/>
            <a:ext cx="2249619" cy="6889077"/>
          </a:xfrm>
          <a:prstGeom prst="rect">
            <a:avLst/>
          </a:prstGeom>
        </p:spPr>
      </p:pic>
      <p:sp>
        <p:nvSpPr>
          <p:cNvPr id="9" name="Naslov 1"/>
          <p:cNvSpPr>
            <a:spLocks noGrp="1"/>
          </p:cNvSpPr>
          <p:nvPr>
            <p:ph type="title"/>
          </p:nvPr>
        </p:nvSpPr>
        <p:spPr>
          <a:xfrm>
            <a:off x="467591" y="313170"/>
            <a:ext cx="8496300" cy="1325563"/>
          </a:xfrm>
        </p:spPr>
        <p:txBody>
          <a:bodyPr/>
          <a:lstStyle>
            <a:lvl1pPr>
              <a:defRPr b="1">
                <a:solidFill>
                  <a:srgbClr val="F35F06"/>
                </a:solidFill>
                <a:latin typeface="Gadugi" panose="020B0502040204020203" pitchFamily="34" charset="0"/>
              </a:defRPr>
            </a:lvl1pPr>
          </a:lstStyle>
          <a:p>
            <a:r>
              <a:rPr lang="sl-SI" dirty="0" smtClean="0"/>
              <a:t>Uredite slog naslova matrice</a:t>
            </a:r>
            <a:endParaRPr lang="sl-SI" dirty="0"/>
          </a:p>
        </p:txBody>
      </p:sp>
      <p:sp>
        <p:nvSpPr>
          <p:cNvPr id="10" name="Označba mesta vsebine 2"/>
          <p:cNvSpPr>
            <a:spLocks noGrp="1"/>
          </p:cNvSpPr>
          <p:nvPr>
            <p:ph idx="1"/>
          </p:nvPr>
        </p:nvSpPr>
        <p:spPr>
          <a:xfrm>
            <a:off x="467591" y="1638733"/>
            <a:ext cx="8496300" cy="4351338"/>
          </a:xfrm>
        </p:spPr>
        <p:txBody>
          <a:bodyPr/>
          <a:lstStyle>
            <a:lvl1pPr>
              <a:defRPr>
                <a:latin typeface="Gadugi" panose="020B0502040204020203" pitchFamily="34" charset="0"/>
              </a:defRPr>
            </a:lvl1pPr>
          </a:lstStyle>
          <a:p>
            <a:pPr lvl="0"/>
            <a:endParaRPr lang="sl-SI" dirty="0"/>
          </a:p>
        </p:txBody>
      </p:sp>
    </p:spTree>
    <p:extLst>
      <p:ext uri="{BB962C8B-B14F-4D97-AF65-F5344CB8AC3E}">
        <p14:creationId xmlns:p14="http://schemas.microsoft.com/office/powerpoint/2010/main" val="37354403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63C390A3-66E6-4FD9-A3B3-63039976588D}" type="datetimeFigureOut">
              <a:rPr lang="sl-SI" smtClean="0"/>
              <a:t>29. 01. 2018</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F86D0BA-C437-4A77-A6B7-5ECAFD26BCEA}" type="slidenum">
              <a:rPr lang="sl-SI" smtClean="0"/>
              <a:t>‹#›</a:t>
            </a:fld>
            <a:endParaRPr lang="sl-SI"/>
          </a:p>
        </p:txBody>
      </p:sp>
    </p:spTree>
    <p:extLst>
      <p:ext uri="{BB962C8B-B14F-4D97-AF65-F5344CB8AC3E}">
        <p14:creationId xmlns:p14="http://schemas.microsoft.com/office/powerpoint/2010/main" val="24224477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8761412" cy="1325563"/>
          </a:xfrm>
        </p:spPr>
        <p:txBody>
          <a:bodyPr/>
          <a:lstStyle/>
          <a:p>
            <a:r>
              <a:rPr lang="sl-SI" smtClean="0"/>
              <a:t>Uredite slog naslova matrice</a:t>
            </a:r>
            <a:endParaRPr lang="sl-SI"/>
          </a:p>
        </p:txBody>
      </p:sp>
      <p:sp>
        <p:nvSpPr>
          <p:cNvPr id="4" name="Označba mesta vsebine 3"/>
          <p:cNvSpPr>
            <a:spLocks noGrp="1"/>
          </p:cNvSpPr>
          <p:nvPr>
            <p:ph sz="half" idx="2"/>
          </p:nvPr>
        </p:nvSpPr>
        <p:spPr>
          <a:xfrm>
            <a:off x="839788" y="2505075"/>
            <a:ext cx="8761412"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63C390A3-66E6-4FD9-A3B3-63039976588D}" type="datetimeFigureOut">
              <a:rPr lang="sl-SI" smtClean="0"/>
              <a:t>29. 01. 2018</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CF86D0BA-C437-4A77-A6B7-5ECAFD26BCEA}" type="slidenum">
              <a:rPr lang="sl-SI" smtClean="0"/>
              <a:t>‹#›</a:t>
            </a:fld>
            <a:endParaRPr lang="sl-SI"/>
          </a:p>
        </p:txBody>
      </p:sp>
      <p:pic>
        <p:nvPicPr>
          <p:cNvPr id="10" name="Slika 9"/>
          <p:cNvPicPr>
            <a:picLocks noChangeAspect="1"/>
          </p:cNvPicPr>
          <p:nvPr userDrawn="1"/>
        </p:nvPicPr>
        <p:blipFill>
          <a:blip r:embed="rId2"/>
          <a:stretch>
            <a:fillRect/>
          </a:stretch>
        </p:blipFill>
        <p:spPr>
          <a:xfrm>
            <a:off x="9942381" y="0"/>
            <a:ext cx="2249619" cy="6889077"/>
          </a:xfrm>
          <a:prstGeom prst="rect">
            <a:avLst/>
          </a:prstGeom>
        </p:spPr>
      </p:pic>
    </p:spTree>
    <p:extLst>
      <p:ext uri="{BB962C8B-B14F-4D97-AF65-F5344CB8AC3E}">
        <p14:creationId xmlns:p14="http://schemas.microsoft.com/office/powerpoint/2010/main" val="19637328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63C390A3-66E6-4FD9-A3B3-63039976588D}" type="datetimeFigureOut">
              <a:rPr lang="sl-SI" smtClean="0"/>
              <a:t>29. 01. 2018</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CF86D0BA-C437-4A77-A6B7-5ECAFD26BCEA}" type="slidenum">
              <a:rPr lang="sl-SI" smtClean="0"/>
              <a:t>‹#›</a:t>
            </a:fld>
            <a:endParaRPr lang="sl-SI"/>
          </a:p>
        </p:txBody>
      </p:sp>
      <p:pic>
        <p:nvPicPr>
          <p:cNvPr id="6" name="Slika 5"/>
          <p:cNvPicPr>
            <a:picLocks noChangeAspect="1"/>
          </p:cNvPicPr>
          <p:nvPr userDrawn="1"/>
        </p:nvPicPr>
        <p:blipFill>
          <a:blip r:embed="rId2"/>
          <a:stretch>
            <a:fillRect/>
          </a:stretch>
        </p:blipFill>
        <p:spPr>
          <a:xfrm>
            <a:off x="0" y="0"/>
            <a:ext cx="2249619" cy="6889077"/>
          </a:xfrm>
          <a:prstGeom prst="rect">
            <a:avLst/>
          </a:prstGeom>
        </p:spPr>
      </p:pic>
      <p:pic>
        <p:nvPicPr>
          <p:cNvPr id="7" name="Slika 6"/>
          <p:cNvPicPr>
            <a:picLocks noChangeAspect="1"/>
          </p:cNvPicPr>
          <p:nvPr userDrawn="1"/>
        </p:nvPicPr>
        <p:blipFill>
          <a:blip r:embed="rId2"/>
          <a:stretch>
            <a:fillRect/>
          </a:stretch>
        </p:blipFill>
        <p:spPr>
          <a:xfrm rot="10800000">
            <a:off x="9942381" y="0"/>
            <a:ext cx="2249619" cy="6889077"/>
          </a:xfrm>
          <a:prstGeom prst="rect">
            <a:avLst/>
          </a:prstGeom>
        </p:spPr>
      </p:pic>
    </p:spTree>
    <p:extLst>
      <p:ext uri="{BB962C8B-B14F-4D97-AF65-F5344CB8AC3E}">
        <p14:creationId xmlns:p14="http://schemas.microsoft.com/office/powerpoint/2010/main" val="29479517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3C390A3-66E6-4FD9-A3B3-63039976588D}" type="datetimeFigureOut">
              <a:rPr lang="sl-SI" smtClean="0"/>
              <a:t>29. 01. 2018</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CF86D0BA-C437-4A77-A6B7-5ECAFD26BCEA}" type="slidenum">
              <a:rPr lang="sl-SI" smtClean="0"/>
              <a:t>‹#›</a:t>
            </a:fld>
            <a:endParaRPr lang="sl-SI"/>
          </a:p>
        </p:txBody>
      </p:sp>
    </p:spTree>
    <p:extLst>
      <p:ext uri="{BB962C8B-B14F-4D97-AF65-F5344CB8AC3E}">
        <p14:creationId xmlns:p14="http://schemas.microsoft.com/office/powerpoint/2010/main" val="3323130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3C390A3-66E6-4FD9-A3B3-63039976588D}" type="datetimeFigureOut">
              <a:rPr lang="sl-SI" smtClean="0"/>
              <a:t>29. 01. 2018</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F86D0BA-C437-4A77-A6B7-5ECAFD26BCEA}" type="slidenum">
              <a:rPr lang="sl-SI" smtClean="0"/>
              <a:t>‹#›</a:t>
            </a:fld>
            <a:endParaRPr lang="sl-SI"/>
          </a:p>
        </p:txBody>
      </p:sp>
    </p:spTree>
    <p:extLst>
      <p:ext uri="{BB962C8B-B14F-4D97-AF65-F5344CB8AC3E}">
        <p14:creationId xmlns:p14="http://schemas.microsoft.com/office/powerpoint/2010/main" val="2437316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3C390A3-66E6-4FD9-A3B3-63039976588D}" type="datetimeFigureOut">
              <a:rPr lang="sl-SI" smtClean="0"/>
              <a:t>29. 01. 2018</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F86D0BA-C437-4A77-A6B7-5ECAFD26BCEA}" type="slidenum">
              <a:rPr lang="sl-SI" smtClean="0"/>
              <a:t>‹#›</a:t>
            </a:fld>
            <a:endParaRPr lang="sl-SI"/>
          </a:p>
        </p:txBody>
      </p:sp>
    </p:spTree>
    <p:extLst>
      <p:ext uri="{BB962C8B-B14F-4D97-AF65-F5344CB8AC3E}">
        <p14:creationId xmlns:p14="http://schemas.microsoft.com/office/powerpoint/2010/main" val="970374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390A3-66E6-4FD9-A3B3-63039976588D}" type="datetimeFigureOut">
              <a:rPr lang="sl-SI" smtClean="0"/>
              <a:t>29. 01. 2018</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6D0BA-C437-4A77-A6B7-5ECAFD26BCEA}" type="slidenum">
              <a:rPr lang="sl-SI" smtClean="0"/>
              <a:t>‹#›</a:t>
            </a:fld>
            <a:endParaRPr lang="sl-SI"/>
          </a:p>
        </p:txBody>
      </p:sp>
    </p:spTree>
    <p:extLst>
      <p:ext uri="{BB962C8B-B14F-4D97-AF65-F5344CB8AC3E}">
        <p14:creationId xmlns:p14="http://schemas.microsoft.com/office/powerpoint/2010/main" val="218809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4" r:id="rId6"/>
    <p:sldLayoutId id="2147483655" r:id="rId7"/>
    <p:sldLayoutId id="2147483656" r:id="rId8"/>
    <p:sldLayoutId id="2147483657" r:id="rId9"/>
    <p:sldLayoutId id="2147483659" r:id="rId10"/>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online.pubhtml5.com/mhnk/lzzt/" TargetMode="External"/><Relationship Id="rId7" Type="http://schemas.openxmlformats.org/officeDocument/2006/relationships/image" Target="../media/image14.png"/><Relationship Id="rId2" Type="http://schemas.openxmlformats.org/officeDocument/2006/relationships/hyperlink" Target="https://up2trip.wixsite.com/up2trip" TargetMode="External"/><Relationship Id="rId1" Type="http://schemas.openxmlformats.org/officeDocument/2006/relationships/slideLayout" Target="../slideLayouts/slideLayout3.xml"/><Relationship Id="rId6" Type="http://schemas.openxmlformats.org/officeDocument/2006/relationships/hyperlink" Target="https://www.facebook.com/UP-2TRIP-d-o-o-194560067768965/" TargetMode="External"/><Relationship Id="rId5" Type="http://schemas.openxmlformats.org/officeDocument/2006/relationships/image" Target="../media/image13.png"/><Relationship Id="rId4" Type="http://schemas.openxmlformats.org/officeDocument/2006/relationships/hyperlink" Target="https://www.instagram.com/up2tri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61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mc:AlternateContent xmlns:mc="http://schemas.openxmlformats.org/markup-compatibility/2006" xmlns:a14="http://schemas.microsoft.com/office/drawing/2010/main">
        <mc:Choice Requires="a14">
          <p:sp>
            <p:nvSpPr>
              <p:cNvPr id="3" name="Označba mesta vsebine 2"/>
              <p:cNvSpPr>
                <a:spLocks noGrp="1"/>
              </p:cNvSpPr>
              <p:nvPr>
                <p:ph idx="1"/>
              </p:nvPr>
            </p:nvSpPr>
            <p:spPr/>
            <p:txBody>
              <a:bodyPr>
                <a:normAutofit lnSpcReduction="10000"/>
              </a:bodyPr>
              <a:lstStyle/>
              <a:p>
                <a:pPr marL="0" indent="0">
                  <a:buNone/>
                </a:pPr>
                <a:r>
                  <a:rPr lang="sl-SI" dirty="0" smtClean="0"/>
                  <a:t>NAČRTOVANA TOČKA PRELOMA</a:t>
                </a:r>
              </a:p>
              <a:p>
                <a:pPr marL="0" indent="0">
                  <a:buNone/>
                </a:pPr>
                <a:r>
                  <a:rPr lang="sl-SI" dirty="0" smtClean="0"/>
                  <a:t>S dobrim poslovanjem in z dobrim skupinskim duhom želimo doseči naše zastavljene cilje in s tem proizvesti dobiček za pokritje nastalih stroškov.</a:t>
                </a:r>
              </a:p>
              <a:p>
                <a:pPr marL="0" indent="0">
                  <a:buNone/>
                </a:pPr>
                <a:endParaRPr lang="sl-SI" dirty="0" smtClean="0"/>
              </a:p>
              <a:p>
                <a:pPr marL="0" indent="0">
                  <a:buNone/>
                </a:pPr>
                <a:r>
                  <a:rPr lang="sl-SI" dirty="0" smtClean="0"/>
                  <a:t>Pričakujemo da bomo s proizvodnjo </a:t>
                </a:r>
                <a:r>
                  <a:rPr lang="sl-SI" sz="3600" dirty="0" smtClean="0">
                    <a:solidFill>
                      <a:srgbClr val="F35F06"/>
                    </a:solidFill>
                  </a:rPr>
                  <a:t>1.148</a:t>
                </a:r>
                <a:r>
                  <a:rPr lang="sl-SI" dirty="0" smtClean="0"/>
                  <a:t> izdelkov pokrili vse stroške.</a:t>
                </a:r>
              </a:p>
              <a:p>
                <a:pPr marL="0" indent="0">
                  <a:buNone/>
                </a:pPr>
                <a:endParaRPr lang="sl-SI" dirty="0"/>
              </a:p>
              <a:p>
                <a:pPr marL="0" indent="0">
                  <a:buNone/>
                </a:pPr>
                <a:r>
                  <a:rPr lang="sl-SI" dirty="0" smtClean="0"/>
                  <a:t> točka preloma = </a:t>
                </a:r>
                <a14:m>
                  <m:oMath xmlns:m="http://schemas.openxmlformats.org/officeDocument/2006/math">
                    <m:f>
                      <m:fPr>
                        <m:ctrlPr>
                          <a:rPr lang="sl-SI" i="1" smtClean="0">
                            <a:latin typeface="Cambria Math" panose="02040503050406030204" pitchFamily="18" charset="0"/>
                          </a:rPr>
                        </m:ctrlPr>
                      </m:fPr>
                      <m:num>
                        <m:r>
                          <a:rPr lang="sl-SI" b="0" i="1" smtClean="0">
                            <a:latin typeface="Cambria Math" panose="02040503050406030204" pitchFamily="18" charset="0"/>
                          </a:rPr>
                          <m:t>𝐹𝐶</m:t>
                        </m:r>
                      </m:num>
                      <m:den>
                        <m:r>
                          <a:rPr lang="sl-SI" b="0" i="1" smtClean="0">
                            <a:latin typeface="Cambria Math" panose="02040503050406030204" pitchFamily="18" charset="0"/>
                          </a:rPr>
                          <m:t>𝑝</m:t>
                        </m:r>
                        <m:r>
                          <a:rPr lang="sl-SI" b="0" i="1" smtClean="0">
                            <a:latin typeface="Cambria Math" panose="02040503050406030204" pitchFamily="18" charset="0"/>
                          </a:rPr>
                          <m:t>−</m:t>
                        </m:r>
                        <m:r>
                          <a:rPr lang="sl-SI" b="0" i="1" smtClean="0">
                            <a:latin typeface="Cambria Math" panose="02040503050406030204" pitchFamily="18" charset="0"/>
                          </a:rPr>
                          <m:t>𝐴𝑉𝐶</m:t>
                        </m:r>
                      </m:den>
                    </m:f>
                  </m:oMath>
                </a14:m>
                <a:r>
                  <a:rPr lang="sl-SI" dirty="0" smtClean="0"/>
                  <a:t> = </a:t>
                </a:r>
                <a14:m>
                  <m:oMath xmlns:m="http://schemas.openxmlformats.org/officeDocument/2006/math">
                    <m:f>
                      <m:fPr>
                        <m:ctrlPr>
                          <a:rPr lang="sl-SI" i="1" dirty="0" smtClean="0">
                            <a:latin typeface="Cambria Math" panose="02040503050406030204" pitchFamily="18" charset="0"/>
                          </a:rPr>
                        </m:ctrlPr>
                      </m:fPr>
                      <m:num>
                        <m:r>
                          <a:rPr lang="sl-SI" b="0" i="1" dirty="0" smtClean="0">
                            <a:latin typeface="Cambria Math" panose="02040503050406030204" pitchFamily="18" charset="0"/>
                          </a:rPr>
                          <m:t>30.000</m:t>
                        </m:r>
                      </m:num>
                      <m:den>
                        <m:r>
                          <a:rPr lang="sl-SI" b="0" i="1" dirty="0" smtClean="0">
                            <a:latin typeface="Cambria Math" panose="02040503050406030204" pitchFamily="18" charset="0"/>
                          </a:rPr>
                          <m:t>113,28−87,14</m:t>
                        </m:r>
                      </m:den>
                    </m:f>
                  </m:oMath>
                </a14:m>
                <a:r>
                  <a:rPr lang="sl-SI" dirty="0" smtClean="0"/>
                  <a:t> = 1.148</a:t>
                </a:r>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blipFill>
                <a:blip r:embed="rId2"/>
                <a:stretch>
                  <a:fillRect l="-1508" t="-3641" r="-1005"/>
                </a:stretch>
              </a:blipFill>
            </p:spPr>
            <p:txBody>
              <a:bodyPr/>
              <a:lstStyle/>
              <a:p>
                <a:r>
                  <a:rPr lang="sl-SI">
                    <a:noFill/>
                  </a:rPr>
                  <a:t> </a:t>
                </a:r>
              </a:p>
            </p:txBody>
          </p:sp>
        </mc:Fallback>
      </mc:AlternateContent>
    </p:spTree>
    <p:extLst>
      <p:ext uri="{BB962C8B-B14F-4D97-AF65-F5344CB8AC3E}">
        <p14:creationId xmlns:p14="http://schemas.microsoft.com/office/powerpoint/2010/main" val="19241672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0" dirty="0" smtClean="0">
                <a:latin typeface="Tahoma" panose="020B0604030504040204" pitchFamily="34" charset="0"/>
                <a:ea typeface="Tahoma" panose="020B0604030504040204" pitchFamily="34" charset="0"/>
                <a:cs typeface="Tahoma" panose="020B0604030504040204" pitchFamily="34" charset="0"/>
              </a:rPr>
              <a:t>Opis podjetja</a:t>
            </a:r>
            <a:endParaRPr lang="sl-SI" b="0" dirty="0">
              <a:latin typeface="Tahoma" panose="020B0604030504040204" pitchFamily="34" charset="0"/>
              <a:ea typeface="Tahoma" panose="020B0604030504040204" pitchFamily="34" charset="0"/>
              <a:cs typeface="Tahoma" panose="020B0604030504040204" pitchFamily="34" charset="0"/>
            </a:endParaRPr>
          </a:p>
        </p:txBody>
      </p:sp>
      <p:sp>
        <p:nvSpPr>
          <p:cNvPr id="3" name="Označba mesta vsebine 2"/>
          <p:cNvSpPr>
            <a:spLocks noGrp="1"/>
          </p:cNvSpPr>
          <p:nvPr>
            <p:ph idx="1"/>
          </p:nvPr>
        </p:nvSpPr>
        <p:spPr>
          <a:xfrm>
            <a:off x="467590" y="1481958"/>
            <a:ext cx="9422643" cy="3815255"/>
          </a:xfrm>
        </p:spPr>
        <p:txBody>
          <a:bodyPr>
            <a:normAutofit/>
          </a:bodyPr>
          <a:lstStyle/>
          <a:p>
            <a:pPr marL="0" indent="0">
              <a:lnSpc>
                <a:spcPct val="100000"/>
              </a:lnSpc>
              <a:buNone/>
            </a:pPr>
            <a:r>
              <a:rPr lang="sl-SI" dirty="0" smtClean="0">
                <a:latin typeface="Tahoma" panose="020B0604030504040204" pitchFamily="34" charset="0"/>
                <a:ea typeface="Tahoma" panose="020B0604030504040204" pitchFamily="34" charset="0"/>
                <a:cs typeface="Tahoma" panose="020B0604030504040204" pitchFamily="34" charset="0"/>
              </a:rPr>
              <a:t>Podjetje                              , </a:t>
            </a:r>
            <a:r>
              <a:rPr lang="sl-SI" dirty="0" err="1" smtClean="0">
                <a:latin typeface="Tahoma" panose="020B0604030504040204" pitchFamily="34" charset="0"/>
                <a:ea typeface="Tahoma" panose="020B0604030504040204" pitchFamily="34" charset="0"/>
                <a:cs typeface="Tahoma" panose="020B0604030504040204" pitchFamily="34" charset="0"/>
              </a:rPr>
              <a:t>d.o.o</a:t>
            </a:r>
            <a:r>
              <a:rPr lang="sl-SI" dirty="0" smtClean="0">
                <a:latin typeface="Tahoma" panose="020B0604030504040204" pitchFamily="34" charset="0"/>
                <a:ea typeface="Tahoma" panose="020B0604030504040204" pitchFamily="34" charset="0"/>
                <a:cs typeface="Tahoma" panose="020B0604030504040204" pitchFamily="34" charset="0"/>
              </a:rPr>
              <a:t>. </a:t>
            </a:r>
            <a:r>
              <a:rPr lang="sl-SI" dirty="0">
                <a:latin typeface="Tahoma" panose="020B0604030504040204" pitchFamily="34" charset="0"/>
                <a:ea typeface="Tahoma" panose="020B0604030504040204" pitchFamily="34" charset="0"/>
                <a:cs typeface="Tahoma" panose="020B0604030504040204" pitchFamily="34" charset="0"/>
              </a:rPr>
              <a:t>iz </a:t>
            </a:r>
            <a:r>
              <a:rPr lang="sl-SI" dirty="0" smtClean="0">
                <a:latin typeface="Tahoma" panose="020B0604030504040204" pitchFamily="34" charset="0"/>
                <a:ea typeface="Tahoma" panose="020B0604030504040204" pitchFamily="34" charset="0"/>
                <a:cs typeface="Tahoma" panose="020B0604030504040204" pitchFamily="34" charset="0"/>
              </a:rPr>
              <a:t>Nove Gorice ponuja </a:t>
            </a:r>
            <a:r>
              <a:rPr lang="sl-SI" sz="3600" dirty="0" smtClean="0">
                <a:solidFill>
                  <a:srgbClr val="F35F06"/>
                </a:solidFill>
                <a:latin typeface="Tahoma" panose="020B0604030504040204" pitchFamily="34" charset="0"/>
                <a:ea typeface="Tahoma" panose="020B0604030504040204" pitchFamily="34" charset="0"/>
                <a:cs typeface="Tahoma" panose="020B0604030504040204" pitchFamily="34" charset="0"/>
              </a:rPr>
              <a:t>opremo in storitve </a:t>
            </a:r>
            <a:r>
              <a:rPr lang="sl-SI" sz="3600" dirty="0">
                <a:solidFill>
                  <a:srgbClr val="F35F06"/>
                </a:solidFill>
                <a:latin typeface="Tahoma" panose="020B0604030504040204" pitchFamily="34" charset="0"/>
                <a:ea typeface="Tahoma" panose="020B0604030504040204" pitchFamily="34" charset="0"/>
                <a:cs typeface="Tahoma" panose="020B0604030504040204" pitchFamily="34" charset="0"/>
              </a:rPr>
              <a:t>za varno vožnjo</a:t>
            </a:r>
            <a:r>
              <a:rPr lang="sl-SI" dirty="0">
                <a:solidFill>
                  <a:srgbClr val="F35F06"/>
                </a:solidFill>
                <a:latin typeface="Tahoma" panose="020B0604030504040204" pitchFamily="34" charset="0"/>
                <a:ea typeface="Tahoma" panose="020B0604030504040204" pitchFamily="34" charset="0"/>
                <a:cs typeface="Tahoma" panose="020B0604030504040204" pitchFamily="34" charset="0"/>
              </a:rPr>
              <a:t>, </a:t>
            </a:r>
            <a:r>
              <a:rPr lang="sl-SI" dirty="0">
                <a:latin typeface="Tahoma" panose="020B0604030504040204" pitchFamily="34" charset="0"/>
                <a:ea typeface="Tahoma" panose="020B0604030504040204" pitchFamily="34" charset="0"/>
                <a:cs typeface="Tahoma" panose="020B0604030504040204" pitchFamily="34" charset="0"/>
              </a:rPr>
              <a:t>hkrati pa skrbi za </a:t>
            </a:r>
            <a:r>
              <a:rPr lang="sl-SI" sz="3600" dirty="0" smtClean="0">
                <a:solidFill>
                  <a:srgbClr val="F35F06"/>
                </a:solidFill>
                <a:latin typeface="Tahoma" panose="020B0604030504040204" pitchFamily="34" charset="0"/>
                <a:ea typeface="Tahoma" panose="020B0604030504040204" pitchFamily="34" charset="0"/>
                <a:cs typeface="Tahoma" panose="020B0604030504040204" pitchFamily="34" charset="0"/>
              </a:rPr>
              <a:t>ozaveščanje ljudi o </a:t>
            </a:r>
            <a:r>
              <a:rPr lang="sl-SI" sz="3600" dirty="0">
                <a:solidFill>
                  <a:srgbClr val="F35F06"/>
                </a:solidFill>
                <a:latin typeface="Tahoma" panose="020B0604030504040204" pitchFamily="34" charset="0"/>
                <a:ea typeface="Tahoma" panose="020B0604030504040204" pitchFamily="34" charset="0"/>
                <a:cs typeface="Tahoma" panose="020B0604030504040204" pitchFamily="34" charset="0"/>
              </a:rPr>
              <a:t>varni vožnji</a:t>
            </a:r>
            <a:r>
              <a:rPr lang="sl-SI"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sl-SI" dirty="0" smtClean="0">
                <a:latin typeface="Tahoma" panose="020B0604030504040204" pitchFamily="34" charset="0"/>
                <a:ea typeface="Tahoma" panose="020B0604030504040204" pitchFamily="34" charset="0"/>
                <a:cs typeface="Tahoma" panose="020B0604030504040204" pitchFamily="34" charset="0"/>
              </a:rPr>
              <a:t>Ker </a:t>
            </a:r>
            <a:r>
              <a:rPr lang="sl-SI" dirty="0">
                <a:latin typeface="Tahoma" panose="020B0604030504040204" pitchFamily="34" charset="0"/>
                <a:ea typeface="Tahoma" panose="020B0604030504040204" pitchFamily="34" charset="0"/>
                <a:cs typeface="Tahoma" panose="020B0604030504040204" pitchFamily="34" charset="0"/>
              </a:rPr>
              <a:t>je paradni konj naše ponudbe </a:t>
            </a:r>
            <a:r>
              <a:rPr lang="sl-SI" sz="3600" dirty="0">
                <a:solidFill>
                  <a:srgbClr val="F35F06"/>
                </a:solidFill>
                <a:latin typeface="Tahoma" panose="020B0604030504040204" pitchFamily="34" charset="0"/>
                <a:ea typeface="Tahoma" panose="020B0604030504040204" pitchFamily="34" charset="0"/>
                <a:cs typeface="Tahoma" panose="020B0604030504040204" pitchFamily="34" charset="0"/>
              </a:rPr>
              <a:t>inovativen izdelek </a:t>
            </a:r>
            <a:r>
              <a:rPr lang="sl-SI" sz="3600" dirty="0" smtClean="0">
                <a:solidFill>
                  <a:srgbClr val="F35F06"/>
                </a:solidFill>
                <a:latin typeface="Tahoma" panose="020B0604030504040204" pitchFamily="34" charset="0"/>
                <a:ea typeface="Tahoma" panose="020B0604030504040204" pitchFamily="34" charset="0"/>
                <a:cs typeface="Tahoma" panose="020B0604030504040204" pitchFamily="34" charset="0"/>
              </a:rPr>
              <a:t>z </a:t>
            </a:r>
            <a:r>
              <a:rPr lang="sl-SI" sz="3600" dirty="0">
                <a:solidFill>
                  <a:srgbClr val="F35F06"/>
                </a:solidFill>
                <a:latin typeface="Tahoma" panose="020B0604030504040204" pitchFamily="34" charset="0"/>
                <a:ea typeface="Tahoma" panose="020B0604030504040204" pitchFamily="34" charset="0"/>
                <a:cs typeface="Tahoma" panose="020B0604030504040204" pitchFamily="34" charset="0"/>
              </a:rPr>
              <a:t>dvema smernikoma</a:t>
            </a:r>
            <a:r>
              <a:rPr lang="sl-SI" dirty="0">
                <a:latin typeface="Tahoma" panose="020B0604030504040204" pitchFamily="34" charset="0"/>
                <a:ea typeface="Tahoma" panose="020B0604030504040204" pitchFamily="34" charset="0"/>
                <a:cs typeface="Tahoma" panose="020B0604030504040204" pitchFamily="34" charset="0"/>
              </a:rPr>
              <a:t>, smo ime </a:t>
            </a:r>
            <a:r>
              <a:rPr lang="sl-SI" dirty="0" smtClean="0">
                <a:latin typeface="Tahoma" panose="020B0604030504040204" pitchFamily="34" charset="0"/>
                <a:ea typeface="Tahoma" panose="020B0604030504040204" pitchFamily="34" charset="0"/>
                <a:cs typeface="Tahoma" panose="020B0604030504040204" pitchFamily="34" charset="0"/>
              </a:rPr>
              <a:t>povezali </a:t>
            </a:r>
            <a:r>
              <a:rPr lang="sl-SI" dirty="0">
                <a:latin typeface="Tahoma" panose="020B0604030504040204" pitchFamily="34" charset="0"/>
                <a:ea typeface="Tahoma" panose="020B0604030504040204" pitchFamily="34" charset="0"/>
                <a:cs typeface="Tahoma" panose="020B0604030504040204" pitchFamily="34" charset="0"/>
              </a:rPr>
              <a:t>z</a:t>
            </a:r>
            <a:r>
              <a:rPr lang="sl-SI" dirty="0" smtClean="0">
                <a:latin typeface="Tahoma" panose="020B0604030504040204" pitchFamily="34" charset="0"/>
                <a:ea typeface="Tahoma" panose="020B0604030504040204" pitchFamily="34" charset="0"/>
                <a:cs typeface="Tahoma" panose="020B0604030504040204" pitchFamily="34" charset="0"/>
              </a:rPr>
              <a:t> utripanjem. </a:t>
            </a:r>
            <a:r>
              <a:rPr lang="sl-SI" dirty="0">
                <a:latin typeface="Tahoma" panose="020B0604030504040204" pitchFamily="34" charset="0"/>
                <a:ea typeface="Tahoma" panose="020B0604030504040204" pitchFamily="34" charset="0"/>
                <a:cs typeface="Tahoma" panose="020B0604030504040204" pitchFamily="34" charset="0"/>
              </a:rPr>
              <a:t>Poleg tega </a:t>
            </a:r>
            <a:r>
              <a:rPr lang="sl-SI" dirty="0" err="1">
                <a:latin typeface="Tahoma" panose="020B0604030504040204" pitchFamily="34" charset="0"/>
                <a:ea typeface="Tahoma" panose="020B0604030504040204" pitchFamily="34" charset="0"/>
                <a:cs typeface="Tahoma" panose="020B0604030504040204" pitchFamily="34" charset="0"/>
              </a:rPr>
              <a:t>trip</a:t>
            </a:r>
            <a:r>
              <a:rPr lang="sl-SI" dirty="0">
                <a:latin typeface="Tahoma" panose="020B0604030504040204" pitchFamily="34" charset="0"/>
                <a:ea typeface="Tahoma" panose="020B0604030504040204" pitchFamily="34" charset="0"/>
                <a:cs typeface="Tahoma" panose="020B0604030504040204" pitchFamily="34" charset="0"/>
              </a:rPr>
              <a:t> po angl. pomeni potovanje, </a:t>
            </a:r>
            <a:r>
              <a:rPr lang="sl-SI" dirty="0" smtClean="0">
                <a:latin typeface="Tahoma" panose="020B0604030504040204" pitchFamily="34" charset="0"/>
                <a:ea typeface="Tahoma" panose="020B0604030504040204" pitchFamily="34" charset="0"/>
                <a:cs typeface="Tahoma" panose="020B0604030504040204" pitchFamily="34" charset="0"/>
              </a:rPr>
              <a:t>kar </a:t>
            </a:r>
            <a:r>
              <a:rPr lang="sl-SI" dirty="0">
                <a:latin typeface="Tahoma" panose="020B0604030504040204" pitchFamily="34" charset="0"/>
                <a:ea typeface="Tahoma" panose="020B0604030504040204" pitchFamily="34" charset="0"/>
                <a:cs typeface="Tahoma" panose="020B0604030504040204" pitchFamily="34" charset="0"/>
              </a:rPr>
              <a:t>je nakazano s cesto v obliki številke 2.</a:t>
            </a:r>
          </a:p>
          <a:p>
            <a:pPr marL="0" indent="0">
              <a:buNone/>
            </a:pPr>
            <a:endParaRPr lang="sl-SI"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sl-SI"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sl-SI"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sl-SI" dirty="0"/>
          </a:p>
        </p:txBody>
      </p:sp>
      <p:pic>
        <p:nvPicPr>
          <p:cNvPr id="4" name="Slika 3"/>
          <p:cNvPicPr>
            <a:picLocks noChangeAspect="1"/>
          </p:cNvPicPr>
          <p:nvPr/>
        </p:nvPicPr>
        <p:blipFill>
          <a:blip r:embed="rId2">
            <a:extLst>
              <a:ext uri="{BEBA8EAE-BF5A-486C-A8C5-ECC9F3942E4B}">
                <a14:imgProps xmlns:a14="http://schemas.microsoft.com/office/drawing/2010/main">
                  <a14:imgLayer r:embed="rId3">
                    <a14:imgEffect>
                      <a14:backgroundRemoval t="0" b="99316" l="879" r="98633"/>
                    </a14:imgEffect>
                  </a14:imgLayer>
                </a14:imgProps>
              </a:ext>
            </a:extLst>
          </a:blip>
          <a:stretch>
            <a:fillRect/>
          </a:stretch>
        </p:blipFill>
        <p:spPr>
          <a:xfrm rot="21013133">
            <a:off x="7728762" y="5141722"/>
            <a:ext cx="2148531" cy="2148531"/>
          </a:xfrm>
          <a:prstGeom prst="rect">
            <a:avLst/>
          </a:prstGeom>
        </p:spPr>
      </p:pic>
      <p:pic>
        <p:nvPicPr>
          <p:cNvPr id="5" name="Slika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9348" b="28107"/>
          <a:stretch/>
        </p:blipFill>
        <p:spPr>
          <a:xfrm>
            <a:off x="1779106" y="1234085"/>
            <a:ext cx="3539127" cy="809296"/>
          </a:xfrm>
          <a:prstGeom prst="rect">
            <a:avLst/>
          </a:prstGeom>
        </p:spPr>
      </p:pic>
    </p:spTree>
    <p:extLst>
      <p:ext uri="{BB962C8B-B14F-4D97-AF65-F5344CB8AC3E}">
        <p14:creationId xmlns:p14="http://schemas.microsoft.com/office/powerpoint/2010/main" val="2674175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7656" y="0"/>
            <a:ext cx="8496300" cy="1325563"/>
          </a:xfrm>
        </p:spPr>
        <p:txBody>
          <a:bodyPr/>
          <a:lstStyle/>
          <a:p>
            <a:r>
              <a:rPr lang="sl-SI" b="0" dirty="0" smtClean="0"/>
              <a:t>Opis</a:t>
            </a:r>
            <a:r>
              <a:rPr lang="sl-SI" b="0" dirty="0"/>
              <a:t> </a:t>
            </a:r>
            <a:r>
              <a:rPr lang="sl-SI" b="0" dirty="0" smtClean="0"/>
              <a:t>izdelka</a:t>
            </a:r>
            <a:endParaRPr lang="sl-SI" dirty="0"/>
          </a:p>
        </p:txBody>
      </p:sp>
      <p:sp>
        <p:nvSpPr>
          <p:cNvPr id="3" name="Označba mesta vsebine 2"/>
          <p:cNvSpPr>
            <a:spLocks noGrp="1"/>
          </p:cNvSpPr>
          <p:nvPr>
            <p:ph idx="1"/>
          </p:nvPr>
        </p:nvSpPr>
        <p:spPr>
          <a:xfrm>
            <a:off x="0" y="1123725"/>
            <a:ext cx="10005848" cy="5623916"/>
          </a:xfrm>
        </p:spPr>
        <p:txBody>
          <a:bodyPr>
            <a:normAutofit lnSpcReduction="10000"/>
          </a:bodyPr>
          <a:lstStyle/>
          <a:p>
            <a:pPr marL="0" indent="0" algn="ctr">
              <a:buNone/>
            </a:pPr>
            <a:r>
              <a:rPr lang="sl-SI" dirty="0" smtClean="0"/>
              <a:t>Ukvarjamo se z izdelavo </a:t>
            </a:r>
            <a:r>
              <a:rPr lang="sl-SI" sz="3500" dirty="0" smtClean="0">
                <a:solidFill>
                  <a:srgbClr val="F35F06"/>
                </a:solidFill>
              </a:rPr>
              <a:t>pametnih čelad</a:t>
            </a:r>
            <a:r>
              <a:rPr lang="sl-SI" sz="3500" dirty="0" smtClean="0"/>
              <a:t>.</a:t>
            </a:r>
            <a:r>
              <a:rPr lang="sl-SI" sz="3500" dirty="0" smtClean="0">
                <a:solidFill>
                  <a:srgbClr val="F35F06"/>
                </a:solidFill>
              </a:rPr>
              <a:t> </a:t>
            </a:r>
            <a:r>
              <a:rPr lang="sl-SI" dirty="0" smtClean="0"/>
              <a:t>S funkcijo </a:t>
            </a:r>
            <a:r>
              <a:rPr lang="sl-SI" dirty="0" err="1" smtClean="0"/>
              <a:t>Bluetootha</a:t>
            </a:r>
            <a:r>
              <a:rPr lang="sl-SI" dirty="0" smtClean="0"/>
              <a:t> je čelada povezana na pametno uro, kjer se izpišejo vsi potrebni podatki (prevožena razdalja, trenutna in povprečna hitrost, čas…). Na zadnjem delu čelade sta pritrjena smernika. Pas, s katerim pripnemo čelado, meri srčni utrip. Z dodatnimi aplikacijami lahko preverite, ali je vaš srčni utrip dober glede na prevožene kilometre (opozori vas tudi na preobremenjenost). Vgrajen </a:t>
            </a:r>
            <a:r>
              <a:rPr lang="sl-SI" sz="3500" dirty="0" smtClean="0">
                <a:solidFill>
                  <a:srgbClr val="F35F06"/>
                </a:solidFill>
              </a:rPr>
              <a:t>SOS KLIC</a:t>
            </a:r>
            <a:r>
              <a:rPr lang="sl-SI" dirty="0" smtClean="0"/>
              <a:t>, deluje le, ko je čelada zapeta. Po celotni čeladi so vgrajeni senzorji, ki se sprožijo ob močnem udarcu ob čelado. Senzorji takoj pošljejo SOS sporočilo osebi, ki ste si jo shranili pod </a:t>
            </a:r>
            <a:r>
              <a:rPr lang="sl-SI" dirty="0" smtClean="0">
                <a:latin typeface="Arial" panose="020B0604020202020204" pitchFamily="34" charset="0"/>
                <a:cs typeface="Arial" panose="020B0604020202020204" pitchFamily="34" charset="0"/>
              </a:rPr>
              <a:t>»klic na pomoč«.</a:t>
            </a:r>
          </a:p>
          <a:p>
            <a:r>
              <a:rPr lang="sl-SI" dirty="0" smtClean="0">
                <a:latin typeface="Arial" panose="020B0604020202020204" pitchFamily="34" charset="0"/>
                <a:cs typeface="Arial" panose="020B0604020202020204" pitchFamily="34" charset="0"/>
              </a:rPr>
              <a:t>V prihodnje bomo čelado estetsko izboljšali ter dodali nove aplikacije, npr. kamero, mikrofon…</a:t>
            </a:r>
          </a:p>
          <a:p>
            <a:r>
              <a:rPr lang="sl-SI" dirty="0" smtClean="0">
                <a:latin typeface="Arial" panose="020B0604020202020204" pitchFamily="34" charset="0"/>
                <a:cs typeface="Arial" panose="020B0604020202020204" pitchFamily="34" charset="0"/>
              </a:rPr>
              <a:t>Izdelek bomo zaščitili kot patent na                 </a:t>
            </a:r>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11163" t="18657" r="11628" b="8785"/>
          <a:stretch/>
        </p:blipFill>
        <p:spPr>
          <a:xfrm>
            <a:off x="9974317" y="231228"/>
            <a:ext cx="2251728" cy="1587061"/>
          </a:xfrm>
          <a:prstGeom prst="rect">
            <a:avLst/>
          </a:prstGeom>
        </p:spPr>
      </p:pic>
      <p:pic>
        <p:nvPicPr>
          <p:cNvPr id="6" name="Slika 5"/>
          <p:cNvPicPr>
            <a:picLocks noChangeAspect="1"/>
          </p:cNvPicPr>
          <p:nvPr/>
        </p:nvPicPr>
        <p:blipFill>
          <a:blip r:embed="rId3">
            <a:clrChange>
              <a:clrFrom>
                <a:srgbClr val="FFFFFF"/>
              </a:clrFrom>
              <a:clrTo>
                <a:srgbClr val="FFFFFF">
                  <a:alpha val="0"/>
                </a:srgbClr>
              </a:clrTo>
            </a:clrChange>
          </a:blip>
          <a:stretch>
            <a:fillRect/>
          </a:stretch>
        </p:blipFill>
        <p:spPr>
          <a:xfrm>
            <a:off x="5877583" y="5835868"/>
            <a:ext cx="1428750" cy="838200"/>
          </a:xfrm>
          <a:prstGeom prst="rect">
            <a:avLst/>
          </a:prstGeom>
        </p:spPr>
      </p:pic>
    </p:spTree>
    <p:extLst>
      <p:ext uri="{BB962C8B-B14F-4D97-AF65-F5344CB8AC3E}">
        <p14:creationId xmlns:p14="http://schemas.microsoft.com/office/powerpoint/2010/main" val="34888511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Prodaja</a:t>
            </a:r>
            <a:endParaRPr lang="sl-SI" dirty="0"/>
          </a:p>
        </p:txBody>
      </p:sp>
      <p:sp>
        <p:nvSpPr>
          <p:cNvPr id="3" name="Označba mesta vsebine 2"/>
          <p:cNvSpPr>
            <a:spLocks noGrp="1"/>
          </p:cNvSpPr>
          <p:nvPr>
            <p:ph idx="1"/>
          </p:nvPr>
        </p:nvSpPr>
        <p:spPr/>
        <p:txBody>
          <a:bodyPr/>
          <a:lstStyle/>
          <a:p>
            <a:pPr marL="514350" indent="-514350">
              <a:buFont typeface="+mj-lt"/>
              <a:buAutoNum type="arabicPeriod"/>
            </a:pPr>
            <a:r>
              <a:rPr lang="sl-SI" dirty="0" smtClean="0"/>
              <a:t>USMERJENOST IN VELIKOST PRODAJNEGA TRGA</a:t>
            </a:r>
          </a:p>
          <a:p>
            <a:pPr marL="0" indent="0">
              <a:buNone/>
            </a:pPr>
            <a:r>
              <a:rPr lang="sl-SI" dirty="0" smtClean="0"/>
              <a:t>Naše podjetje posluje znotraj in izven države. Največ poslov sklenemo </a:t>
            </a:r>
            <a:r>
              <a:rPr lang="sl-SI" sz="3600" dirty="0" smtClean="0">
                <a:solidFill>
                  <a:srgbClr val="F35F06"/>
                </a:solidFill>
              </a:rPr>
              <a:t>znotraj države</a:t>
            </a:r>
            <a:r>
              <a:rPr lang="sl-SI" dirty="0" smtClean="0"/>
              <a:t>, sklepamo pa jih tudi z </a:t>
            </a:r>
            <a:r>
              <a:rPr lang="sl-SI" sz="3600" dirty="0" smtClean="0">
                <a:solidFill>
                  <a:srgbClr val="F35F06"/>
                </a:solidFill>
              </a:rPr>
              <a:t>državami članicami EU </a:t>
            </a:r>
            <a:r>
              <a:rPr lang="sl-SI" dirty="0" smtClean="0"/>
              <a:t>in po </a:t>
            </a:r>
            <a:r>
              <a:rPr lang="sl-SI" sz="3600" dirty="0" smtClean="0">
                <a:solidFill>
                  <a:srgbClr val="F35F06"/>
                </a:solidFill>
              </a:rPr>
              <a:t>svetu</a:t>
            </a:r>
            <a:r>
              <a:rPr lang="sl-SI" dirty="0" smtClean="0"/>
              <a:t>.</a:t>
            </a:r>
          </a:p>
          <a:p>
            <a:pPr marL="0" indent="0">
              <a:buNone/>
            </a:pPr>
            <a:endParaRPr lang="sl-SI" dirty="0" smtClean="0"/>
          </a:p>
          <a:p>
            <a:pPr marL="0" indent="0">
              <a:buNone/>
            </a:pPr>
            <a:endParaRPr lang="sl-SI" dirty="0"/>
          </a:p>
          <a:p>
            <a:pPr marL="0" indent="0">
              <a:buNone/>
            </a:pPr>
            <a:endParaRPr lang="sl-SI" dirty="0"/>
          </a:p>
        </p:txBody>
      </p:sp>
      <p:pic>
        <p:nvPicPr>
          <p:cNvPr id="7" name="Slika 6"/>
          <p:cNvPicPr>
            <a:picLocks noChangeAspect="1"/>
          </p:cNvPicPr>
          <p:nvPr/>
        </p:nvPicPr>
        <p:blipFill>
          <a:blip r:embed="rId2"/>
          <a:stretch>
            <a:fillRect/>
          </a:stretch>
        </p:blipFill>
        <p:spPr>
          <a:xfrm>
            <a:off x="467590" y="4247576"/>
            <a:ext cx="3063885" cy="2103868"/>
          </a:xfrm>
          <a:prstGeom prst="rect">
            <a:avLst/>
          </a:prstGeom>
        </p:spPr>
      </p:pic>
      <p:graphicFrame>
        <p:nvGraphicFramePr>
          <p:cNvPr id="4" name="Tabela 3"/>
          <p:cNvGraphicFramePr>
            <a:graphicFrameLocks noGrp="1"/>
          </p:cNvGraphicFramePr>
          <p:nvPr>
            <p:extLst>
              <p:ext uri="{D42A27DB-BD31-4B8C-83A1-F6EECF244321}">
                <p14:modId xmlns:p14="http://schemas.microsoft.com/office/powerpoint/2010/main" val="371226599"/>
              </p:ext>
            </p:extLst>
          </p:nvPr>
        </p:nvGraphicFramePr>
        <p:xfrm>
          <a:off x="4013856" y="4586375"/>
          <a:ext cx="1841500" cy="1333500"/>
        </p:xfrm>
        <a:graphic>
          <a:graphicData uri="http://schemas.openxmlformats.org/drawingml/2006/table">
            <a:tbl>
              <a:tblPr>
                <a:tableStyleId>{5C22544A-7EE6-4342-B048-85BDC9FD1C3A}</a:tableStyleId>
              </a:tblPr>
              <a:tblGrid>
                <a:gridCol w="1231900">
                  <a:extLst>
                    <a:ext uri="{9D8B030D-6E8A-4147-A177-3AD203B41FA5}">
                      <a16:colId xmlns:a16="http://schemas.microsoft.com/office/drawing/2014/main" val="1068601030"/>
                    </a:ext>
                  </a:extLst>
                </a:gridCol>
                <a:gridCol w="609600">
                  <a:extLst>
                    <a:ext uri="{9D8B030D-6E8A-4147-A177-3AD203B41FA5}">
                      <a16:colId xmlns:a16="http://schemas.microsoft.com/office/drawing/2014/main" val="2473119490"/>
                    </a:ext>
                  </a:extLst>
                </a:gridCol>
              </a:tblGrid>
              <a:tr h="190500">
                <a:tc>
                  <a:txBody>
                    <a:bodyPr/>
                    <a:lstStyle/>
                    <a:p>
                      <a:pPr algn="l" fontAlgn="b"/>
                      <a:r>
                        <a:rPr lang="sl-SI" sz="1100" u="none" strike="noStrike">
                          <a:effectLst/>
                        </a:rPr>
                        <a:t>Naziv stranke</a:t>
                      </a:r>
                      <a:endParaRPr lang="sl-SI" sz="1100" b="1" i="0" u="none" strike="noStrike">
                        <a:effectLst/>
                        <a:latin typeface="Calibri" panose="020F0502020204030204" pitchFamily="34" charset="0"/>
                      </a:endParaRPr>
                    </a:p>
                  </a:txBody>
                  <a:tcPr marL="9525" marR="9525" marT="9525" marB="0" anchor="b"/>
                </a:tc>
                <a:tc>
                  <a:txBody>
                    <a:bodyPr/>
                    <a:lstStyle/>
                    <a:p>
                      <a:pPr algn="l" fontAlgn="b"/>
                      <a:r>
                        <a:rPr lang="sl-SI" sz="1100" u="none" strike="noStrike">
                          <a:effectLst/>
                        </a:rPr>
                        <a:t>Vrednost</a:t>
                      </a:r>
                      <a:endParaRPr lang="sl-SI" sz="1100" b="1"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735026322"/>
                  </a:ext>
                </a:extLst>
              </a:tr>
              <a:tr h="190500">
                <a:tc>
                  <a:txBody>
                    <a:bodyPr/>
                    <a:lstStyle/>
                    <a:p>
                      <a:pPr algn="l" fontAlgn="b"/>
                      <a:r>
                        <a:rPr lang="sl-SI" sz="1100" u="none" strike="noStrike">
                          <a:effectLst/>
                        </a:rPr>
                        <a:t>CUPS  trgovina</a:t>
                      </a:r>
                      <a:endParaRPr lang="sl-SI" sz="1100" b="0" i="0" u="none" strike="noStrike">
                        <a:effectLst/>
                        <a:latin typeface="Calibri" panose="020F0502020204030204" pitchFamily="34" charset="0"/>
                      </a:endParaRPr>
                    </a:p>
                  </a:txBody>
                  <a:tcPr marL="9525" marR="9525" marT="9525" marB="0" anchor="b"/>
                </a:tc>
                <a:tc>
                  <a:txBody>
                    <a:bodyPr/>
                    <a:lstStyle/>
                    <a:p>
                      <a:pPr algn="r" fontAlgn="b"/>
                      <a:r>
                        <a:rPr lang="sl-SI" sz="1100" u="none" strike="noStrike">
                          <a:effectLst/>
                        </a:rPr>
                        <a:t>983,57</a:t>
                      </a:r>
                      <a:endParaRPr lang="sl-SI"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928325312"/>
                  </a:ext>
                </a:extLst>
              </a:tr>
              <a:tr h="190500">
                <a:tc>
                  <a:txBody>
                    <a:bodyPr/>
                    <a:lstStyle/>
                    <a:p>
                      <a:pPr algn="l" fontAlgn="b"/>
                      <a:r>
                        <a:rPr lang="sl-SI" sz="1100" u="none" strike="noStrike" dirty="0">
                          <a:effectLst/>
                        </a:rPr>
                        <a:t>UP </a:t>
                      </a:r>
                      <a:r>
                        <a:rPr lang="sl-SI" sz="1100" u="none" strike="noStrike" dirty="0" err="1">
                          <a:effectLst/>
                        </a:rPr>
                        <a:t>Drotless</a:t>
                      </a:r>
                      <a:endParaRPr lang="sl-SI" sz="1100" b="0" i="0" u="none" strike="noStrike" dirty="0">
                        <a:effectLst/>
                        <a:latin typeface="Calibri" panose="020F0502020204030204" pitchFamily="34" charset="0"/>
                      </a:endParaRPr>
                    </a:p>
                  </a:txBody>
                  <a:tcPr marL="9525" marR="9525" marT="9525" marB="0" anchor="b"/>
                </a:tc>
                <a:tc>
                  <a:txBody>
                    <a:bodyPr/>
                    <a:lstStyle/>
                    <a:p>
                      <a:pPr algn="r" fontAlgn="b"/>
                      <a:r>
                        <a:rPr lang="sl-SI" sz="1100" u="none" strike="noStrike">
                          <a:effectLst/>
                        </a:rPr>
                        <a:t>137,04</a:t>
                      </a:r>
                      <a:endParaRPr lang="sl-SI"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1410923138"/>
                  </a:ext>
                </a:extLst>
              </a:tr>
              <a:tr h="190500">
                <a:tc>
                  <a:txBody>
                    <a:bodyPr/>
                    <a:lstStyle/>
                    <a:p>
                      <a:pPr algn="l" fontAlgn="b"/>
                      <a:r>
                        <a:rPr lang="en-US" sz="1100" u="none" strike="noStrike" dirty="0">
                          <a:effectLst/>
                        </a:rPr>
                        <a:t>UP </a:t>
                      </a:r>
                      <a:r>
                        <a:rPr lang="en-US" sz="1100" u="none" strike="noStrike" dirty="0" err="1">
                          <a:effectLst/>
                        </a:rPr>
                        <a:t>ProTeam</a:t>
                      </a:r>
                      <a:r>
                        <a:rPr lang="en-US" sz="1100" u="none" strike="noStrike" dirty="0">
                          <a:effectLst/>
                        </a:rPr>
                        <a:t> d. o. o.</a:t>
                      </a:r>
                      <a:endParaRPr lang="en-US" sz="1100" b="0" i="0" u="none" strike="noStrike" dirty="0">
                        <a:effectLst/>
                        <a:latin typeface="Calibri" panose="020F0502020204030204" pitchFamily="34" charset="0"/>
                      </a:endParaRPr>
                    </a:p>
                  </a:txBody>
                  <a:tcPr marL="9525" marR="9525" marT="9525" marB="0" anchor="b"/>
                </a:tc>
                <a:tc>
                  <a:txBody>
                    <a:bodyPr/>
                    <a:lstStyle/>
                    <a:p>
                      <a:pPr algn="r" fontAlgn="b"/>
                      <a:r>
                        <a:rPr lang="sl-SI" sz="1100" u="none" strike="noStrike">
                          <a:effectLst/>
                        </a:rPr>
                        <a:t>98,36</a:t>
                      </a:r>
                      <a:endParaRPr lang="sl-SI"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195881121"/>
                  </a:ext>
                </a:extLst>
              </a:tr>
              <a:tr h="190500">
                <a:tc>
                  <a:txBody>
                    <a:bodyPr/>
                    <a:lstStyle/>
                    <a:p>
                      <a:pPr algn="l" fontAlgn="b"/>
                      <a:r>
                        <a:rPr lang="sl-SI" sz="1100" u="none" strike="noStrike" dirty="0">
                          <a:effectLst/>
                        </a:rPr>
                        <a:t>UP Tim, </a:t>
                      </a:r>
                      <a:r>
                        <a:rPr lang="sl-SI" sz="1100" u="none" strike="noStrike" dirty="0" err="1">
                          <a:effectLst/>
                        </a:rPr>
                        <a:t>d.o.o</a:t>
                      </a:r>
                      <a:r>
                        <a:rPr lang="sl-SI" sz="1100" u="none" strike="noStrike" dirty="0">
                          <a:effectLst/>
                        </a:rPr>
                        <a:t>.</a:t>
                      </a:r>
                      <a:endParaRPr lang="sl-SI" sz="1100" b="0" i="0" u="none" strike="noStrike" dirty="0">
                        <a:effectLst/>
                        <a:latin typeface="Calibri" panose="020F0502020204030204" pitchFamily="34" charset="0"/>
                      </a:endParaRPr>
                    </a:p>
                  </a:txBody>
                  <a:tcPr marL="9525" marR="9525" marT="9525" marB="0" anchor="b"/>
                </a:tc>
                <a:tc>
                  <a:txBody>
                    <a:bodyPr/>
                    <a:lstStyle/>
                    <a:p>
                      <a:pPr algn="r" fontAlgn="b"/>
                      <a:r>
                        <a:rPr lang="sl-SI" sz="1100" u="none" strike="noStrike">
                          <a:effectLst/>
                        </a:rPr>
                        <a:t>491,80</a:t>
                      </a:r>
                      <a:endParaRPr lang="sl-SI"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193772800"/>
                  </a:ext>
                </a:extLst>
              </a:tr>
              <a:tr h="190500">
                <a:tc>
                  <a:txBody>
                    <a:bodyPr/>
                    <a:lstStyle/>
                    <a:p>
                      <a:pPr algn="l" fontAlgn="b"/>
                      <a:r>
                        <a:rPr lang="sl-SI" sz="1100" u="none" strike="noStrike" dirty="0">
                          <a:effectLst/>
                        </a:rPr>
                        <a:t>UP </a:t>
                      </a:r>
                      <a:r>
                        <a:rPr lang="sl-SI" sz="1100" u="none" strike="noStrike" dirty="0" err="1">
                          <a:effectLst/>
                        </a:rPr>
                        <a:t>Woodie</a:t>
                      </a:r>
                      <a:r>
                        <a:rPr lang="sl-SI" sz="1100" u="none" strike="noStrike" dirty="0">
                          <a:effectLst/>
                        </a:rPr>
                        <a:t>, </a:t>
                      </a:r>
                      <a:r>
                        <a:rPr lang="sl-SI" sz="1100" u="none" strike="noStrike" dirty="0" err="1">
                          <a:effectLst/>
                        </a:rPr>
                        <a:t>d.o.o</a:t>
                      </a:r>
                      <a:r>
                        <a:rPr lang="sl-SI" sz="1100" u="none" strike="noStrike" dirty="0">
                          <a:effectLst/>
                        </a:rPr>
                        <a:t>.</a:t>
                      </a:r>
                      <a:endParaRPr lang="sl-SI" sz="1100" b="0" i="0" u="none" strike="noStrike" dirty="0">
                        <a:effectLst/>
                        <a:latin typeface="Calibri" panose="020F0502020204030204" pitchFamily="34" charset="0"/>
                      </a:endParaRPr>
                    </a:p>
                  </a:txBody>
                  <a:tcPr marL="9525" marR="9525" marT="9525" marB="0" anchor="b"/>
                </a:tc>
                <a:tc>
                  <a:txBody>
                    <a:bodyPr/>
                    <a:lstStyle/>
                    <a:p>
                      <a:pPr algn="r" fontAlgn="b"/>
                      <a:r>
                        <a:rPr lang="sl-SI" sz="1100" u="none" strike="noStrike">
                          <a:effectLst/>
                        </a:rPr>
                        <a:t>409,80</a:t>
                      </a:r>
                      <a:endParaRPr lang="sl-SI" sz="11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305653396"/>
                  </a:ext>
                </a:extLst>
              </a:tr>
              <a:tr h="190500">
                <a:tc>
                  <a:txBody>
                    <a:bodyPr/>
                    <a:lstStyle/>
                    <a:p>
                      <a:pPr algn="l" fontAlgn="b"/>
                      <a:endParaRPr lang="sl-SI" sz="1100" b="0" i="0" u="none" strike="noStrike">
                        <a:effectLst/>
                        <a:latin typeface="Calibri" panose="020F0502020204030204" pitchFamily="34" charset="0"/>
                      </a:endParaRPr>
                    </a:p>
                  </a:txBody>
                  <a:tcPr marL="9525" marR="9525" marT="9525" marB="0" anchor="b"/>
                </a:tc>
                <a:tc>
                  <a:txBody>
                    <a:bodyPr/>
                    <a:lstStyle/>
                    <a:p>
                      <a:pPr algn="r" fontAlgn="b"/>
                      <a:r>
                        <a:rPr lang="sl-SI" sz="1100" u="none" strike="noStrike" dirty="0">
                          <a:effectLst/>
                        </a:rPr>
                        <a:t>2.120,57</a:t>
                      </a:r>
                      <a:endParaRPr lang="sl-SI" sz="11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520440644"/>
                  </a:ext>
                </a:extLst>
              </a:tr>
            </a:tbl>
          </a:graphicData>
        </a:graphic>
      </p:graphicFrame>
      <p:pic>
        <p:nvPicPr>
          <p:cNvPr id="6" name="Slika 5" descr="File:&lt;strong&gt;Svet&lt;/strong&gt; 200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392" y="4323107"/>
            <a:ext cx="3142593" cy="1596768"/>
          </a:xfrm>
          <a:prstGeom prst="rect">
            <a:avLst/>
          </a:prstGeom>
        </p:spPr>
      </p:pic>
    </p:spTree>
    <p:extLst>
      <p:ext uri="{BB962C8B-B14F-4D97-AF65-F5344CB8AC3E}">
        <p14:creationId xmlns:p14="http://schemas.microsoft.com/office/powerpoint/2010/main" val="28695813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pPr marL="0" indent="0">
              <a:buNone/>
            </a:pPr>
            <a:r>
              <a:rPr lang="sl-SI" dirty="0" smtClean="0"/>
              <a:t>2. PRODAJNI POTENCIAL</a:t>
            </a:r>
          </a:p>
          <a:p>
            <a:pPr marL="0" indent="0">
              <a:buNone/>
            </a:pPr>
            <a:r>
              <a:rPr lang="sl-SI" dirty="0" smtClean="0"/>
              <a:t>Na tržišču v Sloveniji smo pridobili </a:t>
            </a:r>
            <a:r>
              <a:rPr lang="sl-SI" sz="3600" dirty="0" smtClean="0">
                <a:solidFill>
                  <a:srgbClr val="F35F06"/>
                </a:solidFill>
              </a:rPr>
              <a:t>6,5% kupcev</a:t>
            </a:r>
            <a:r>
              <a:rPr lang="sl-SI" dirty="0" smtClean="0">
                <a:solidFill>
                  <a:srgbClr val="F35F06"/>
                </a:solidFill>
              </a:rPr>
              <a:t>.</a:t>
            </a:r>
          </a:p>
          <a:p>
            <a:pPr marL="0" indent="0">
              <a:buNone/>
            </a:pPr>
            <a:endParaRPr lang="sl-SI" dirty="0" smtClean="0"/>
          </a:p>
          <a:p>
            <a:pPr marL="0" indent="0">
              <a:buNone/>
            </a:pPr>
            <a:r>
              <a:rPr lang="sl-SI" dirty="0" smtClean="0"/>
              <a:t>3. KONKURENCA</a:t>
            </a:r>
          </a:p>
          <a:p>
            <a:pPr marL="0" indent="0">
              <a:buNone/>
            </a:pPr>
            <a:r>
              <a:rPr lang="sl-SI" dirty="0" smtClean="0">
                <a:solidFill>
                  <a:srgbClr val="F35F06"/>
                </a:solidFill>
              </a:rPr>
              <a:t>                 </a:t>
            </a:r>
          </a:p>
          <a:p>
            <a:pPr marL="0" indent="0">
              <a:buNone/>
            </a:pPr>
            <a:endParaRPr lang="sl-SI" dirty="0" smtClean="0">
              <a:solidFill>
                <a:srgbClr val="F35F06"/>
              </a:solidFill>
            </a:endParaRPr>
          </a:p>
          <a:p>
            <a:pPr marL="0" indent="0">
              <a:buNone/>
            </a:pPr>
            <a:r>
              <a:rPr lang="sl-SI" dirty="0" smtClean="0">
                <a:solidFill>
                  <a:srgbClr val="F35F06"/>
                </a:solidFill>
              </a:rPr>
              <a:t>Prednosti: </a:t>
            </a:r>
            <a:r>
              <a:rPr lang="sl-SI" dirty="0" smtClean="0"/>
              <a:t>prvi na trgu</a:t>
            </a:r>
          </a:p>
          <a:p>
            <a:pPr marL="0" indent="0">
              <a:buNone/>
            </a:pPr>
            <a:r>
              <a:rPr lang="sl-SI" dirty="0" smtClean="0">
                <a:solidFill>
                  <a:srgbClr val="F35F06"/>
                </a:solidFill>
              </a:rPr>
              <a:t>Slabosti: </a:t>
            </a:r>
            <a:r>
              <a:rPr lang="sl-SI" dirty="0" smtClean="0"/>
              <a:t>nimajo vgrajenih toliko aplikacij</a:t>
            </a:r>
          </a:p>
        </p:txBody>
      </p:sp>
      <p:pic>
        <p:nvPicPr>
          <p:cNvPr id="4" name="Slika 3"/>
          <p:cNvPicPr>
            <a:picLocks noChangeAspect="1"/>
          </p:cNvPicPr>
          <p:nvPr/>
        </p:nvPicPr>
        <p:blipFill>
          <a:blip r:embed="rId2">
            <a:clrChange>
              <a:clrFrom>
                <a:srgbClr val="FFFFFF"/>
              </a:clrFrom>
              <a:clrTo>
                <a:srgbClr val="FFFFFF">
                  <a:alpha val="0"/>
                </a:srgbClr>
              </a:clrTo>
            </a:clrChange>
          </a:blip>
          <a:stretch>
            <a:fillRect/>
          </a:stretch>
        </p:blipFill>
        <p:spPr>
          <a:xfrm>
            <a:off x="467591" y="3596015"/>
            <a:ext cx="2055023" cy="1154661"/>
          </a:xfrm>
          <a:prstGeom prst="rect">
            <a:avLst/>
          </a:prstGeom>
        </p:spPr>
      </p:pic>
    </p:spTree>
    <p:extLst>
      <p:ext uri="{BB962C8B-B14F-4D97-AF65-F5344CB8AC3E}">
        <p14:creationId xmlns:p14="http://schemas.microsoft.com/office/powerpoint/2010/main" val="38430882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pPr marL="0" indent="0">
              <a:buNone/>
            </a:pPr>
            <a:r>
              <a:rPr lang="sl-SI" dirty="0" smtClean="0"/>
              <a:t>4. POZICIONIRANJE </a:t>
            </a:r>
          </a:p>
          <a:p>
            <a:pPr marL="0" indent="0">
              <a:buNone/>
            </a:pPr>
            <a:r>
              <a:rPr lang="sl-SI" dirty="0" smtClean="0"/>
              <a:t>Našo čelado želimo </a:t>
            </a:r>
            <a:r>
              <a:rPr lang="sl-SI" dirty="0" err="1" smtClean="0"/>
              <a:t>pozicionirati</a:t>
            </a:r>
            <a:r>
              <a:rPr lang="sl-SI" dirty="0" smtClean="0"/>
              <a:t> v potrošnikovi zavesti kot </a:t>
            </a:r>
            <a:r>
              <a:rPr lang="sl-SI" sz="4000" dirty="0" smtClean="0">
                <a:solidFill>
                  <a:srgbClr val="F35F06"/>
                </a:solidFill>
              </a:rPr>
              <a:t>pametno varno čelado</a:t>
            </a:r>
            <a:r>
              <a:rPr lang="sl-SI" dirty="0" smtClean="0"/>
              <a:t>. </a:t>
            </a:r>
          </a:p>
          <a:p>
            <a:pPr marL="0" indent="0">
              <a:buNone/>
            </a:pPr>
            <a:endParaRPr lang="sl-SI" dirty="0" smtClean="0"/>
          </a:p>
          <a:p>
            <a:pPr marL="0" indent="0">
              <a:buNone/>
            </a:pPr>
            <a:r>
              <a:rPr lang="sl-SI" dirty="0" smtClean="0"/>
              <a:t>KAKO?</a:t>
            </a:r>
          </a:p>
          <a:p>
            <a:pPr marL="0" indent="0">
              <a:buNone/>
            </a:pPr>
            <a:r>
              <a:rPr lang="sl-SI" dirty="0" smtClean="0"/>
              <a:t>Naše pozicijsko geslo se glasi </a:t>
            </a:r>
            <a:r>
              <a:rPr lang="sl-SI" dirty="0" smtClean="0">
                <a:solidFill>
                  <a:srgbClr val="F35F06"/>
                </a:solidFill>
              </a:rPr>
              <a:t>NEXT GEN OF SAFETY – nova generacija varnosti. </a:t>
            </a:r>
            <a:endParaRPr lang="sl-SI" dirty="0">
              <a:solidFill>
                <a:srgbClr val="F35F06"/>
              </a:solidFill>
            </a:endParaRP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9973" y="4718502"/>
            <a:ext cx="1912882" cy="2044906"/>
          </a:xfrm>
          <a:prstGeom prst="rect">
            <a:avLst/>
          </a:prstGeom>
        </p:spPr>
      </p:pic>
    </p:spTree>
    <p:extLst>
      <p:ext uri="{BB962C8B-B14F-4D97-AF65-F5344CB8AC3E}">
        <p14:creationId xmlns:p14="http://schemas.microsoft.com/office/powerpoint/2010/main" val="13495100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Promocijski načrt</a:t>
            </a:r>
            <a:endParaRPr lang="sl-SI" dirty="0"/>
          </a:p>
        </p:txBody>
      </p:sp>
      <p:sp>
        <p:nvSpPr>
          <p:cNvPr id="3" name="Označba mesta vsebine 2"/>
          <p:cNvSpPr>
            <a:spLocks noGrp="1"/>
          </p:cNvSpPr>
          <p:nvPr>
            <p:ph idx="1"/>
          </p:nvPr>
        </p:nvSpPr>
        <p:spPr>
          <a:xfrm>
            <a:off x="467591" y="1638733"/>
            <a:ext cx="8496300" cy="4667474"/>
          </a:xfrm>
        </p:spPr>
        <p:txBody>
          <a:bodyPr>
            <a:normAutofit fontScale="70000" lnSpcReduction="20000"/>
          </a:bodyPr>
          <a:lstStyle/>
          <a:p>
            <a:pPr marL="514350" indent="-514350">
              <a:buAutoNum type="arabicPeriod"/>
            </a:pPr>
            <a:r>
              <a:rPr lang="sl-SI" dirty="0" smtClean="0"/>
              <a:t>GLAVNO SPOROČILO KOMUNICIRANJA</a:t>
            </a:r>
          </a:p>
          <a:p>
            <a:pPr marL="0" indent="0">
              <a:buNone/>
            </a:pPr>
            <a:r>
              <a:rPr lang="sl-SI" dirty="0" smtClean="0">
                <a:solidFill>
                  <a:srgbClr val="F35F06"/>
                </a:solidFill>
              </a:rPr>
              <a:t>		BREZ 2TRIP-A NI UTRIPA</a:t>
            </a:r>
          </a:p>
          <a:p>
            <a:pPr marL="0" indent="0">
              <a:buNone/>
            </a:pPr>
            <a:endParaRPr lang="sl-SI" dirty="0" smtClean="0"/>
          </a:p>
          <a:p>
            <a:pPr marL="0" indent="0">
              <a:buNone/>
            </a:pPr>
            <a:r>
              <a:rPr lang="sl-SI" dirty="0" smtClean="0"/>
              <a:t>2. KANALE KOMUNICIRANJA</a:t>
            </a:r>
          </a:p>
          <a:p>
            <a:r>
              <a:rPr lang="sl-SI" dirty="0" smtClean="0"/>
              <a:t>TV, digitalni mediji, socialna omrežja, tisk</a:t>
            </a:r>
          </a:p>
          <a:p>
            <a:pPr marL="0" indent="0">
              <a:buNone/>
            </a:pPr>
            <a:endParaRPr lang="sl-SI" dirty="0" smtClean="0"/>
          </a:p>
          <a:p>
            <a:pPr marL="0" indent="0">
              <a:buNone/>
            </a:pPr>
            <a:r>
              <a:rPr lang="sl-SI" dirty="0"/>
              <a:t>                                 </a:t>
            </a:r>
            <a:r>
              <a:rPr lang="sl-SI" dirty="0" smtClean="0"/>
              <a:t>spletna stran: </a:t>
            </a:r>
            <a:r>
              <a:rPr lang="sl-SI" dirty="0">
                <a:hlinkClick r:id="rId2"/>
              </a:rPr>
              <a:t>https://</a:t>
            </a:r>
            <a:r>
              <a:rPr lang="sl-SI" dirty="0" smtClean="0">
                <a:hlinkClick r:id="rId2"/>
              </a:rPr>
              <a:t>up2trip.wixsite.com/up2trip</a:t>
            </a:r>
            <a:endParaRPr lang="sl-SI" dirty="0" smtClean="0"/>
          </a:p>
          <a:p>
            <a:pPr marL="0" indent="0">
              <a:buNone/>
            </a:pPr>
            <a:r>
              <a:rPr lang="sl-SI" dirty="0" smtClean="0"/>
              <a:t>                                 katalog: </a:t>
            </a:r>
            <a:r>
              <a:rPr lang="sl-SI" dirty="0" smtClean="0">
                <a:hlinkClick r:id="rId3"/>
              </a:rPr>
              <a:t>http</a:t>
            </a:r>
            <a:r>
              <a:rPr lang="sl-SI" dirty="0">
                <a:hlinkClick r:id="rId3"/>
              </a:rPr>
              <a:t>://online.pubhtml5.com/mhnk/lzzt/</a:t>
            </a:r>
            <a:endParaRPr lang="sl-SI" dirty="0" smtClean="0"/>
          </a:p>
          <a:p>
            <a:pPr marL="0" indent="0">
              <a:buNone/>
            </a:pPr>
            <a:r>
              <a:rPr lang="sl-SI" dirty="0" smtClean="0"/>
              <a:t>3. PROMOCIJSKO GRADIVO</a:t>
            </a:r>
          </a:p>
          <a:p>
            <a:r>
              <a:rPr lang="sl-SI" dirty="0" smtClean="0"/>
              <a:t>Letak, spletna stran, FB stran, </a:t>
            </a:r>
            <a:r>
              <a:rPr lang="sl-SI" dirty="0" err="1" smtClean="0"/>
              <a:t>instagram</a:t>
            </a:r>
            <a:r>
              <a:rPr lang="sl-SI" dirty="0" smtClean="0"/>
              <a:t>, video predstavitev</a:t>
            </a:r>
          </a:p>
          <a:p>
            <a:endParaRPr lang="sl-SI" dirty="0" smtClean="0"/>
          </a:p>
          <a:p>
            <a:pPr marL="0" indent="0">
              <a:buNone/>
            </a:pPr>
            <a:r>
              <a:rPr lang="sl-SI" dirty="0"/>
              <a:t> </a:t>
            </a:r>
            <a:r>
              <a:rPr lang="sl-SI" dirty="0" smtClean="0"/>
              <a:t>  </a:t>
            </a:r>
          </a:p>
          <a:p>
            <a:pPr marL="0" indent="0">
              <a:buNone/>
            </a:pPr>
            <a:endParaRPr lang="sl-SI" dirty="0"/>
          </a:p>
        </p:txBody>
      </p:sp>
      <p:pic>
        <p:nvPicPr>
          <p:cNvPr id="4" name="Slika 3" descr="&lt;strong&gt;Instagram&lt;/strong&gt; dice addio all'ordine cronologico - Engage.it">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l="18158" t="11964" r="13536" b="17926"/>
          <a:stretch/>
        </p:blipFill>
        <p:spPr>
          <a:xfrm>
            <a:off x="1061544" y="3221419"/>
            <a:ext cx="830318" cy="809297"/>
          </a:xfrm>
          <a:prstGeom prst="rect">
            <a:avLst/>
          </a:prstGeom>
        </p:spPr>
      </p:pic>
      <p:pic>
        <p:nvPicPr>
          <p:cNvPr id="5" name="Slika 4" descr="Original file ‎ (SVG file, nominally 250 × 250 pixels ...">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9517" y="3336973"/>
            <a:ext cx="578188" cy="578188"/>
          </a:xfrm>
          <a:prstGeom prst="rect">
            <a:avLst/>
          </a:prstGeom>
        </p:spPr>
      </p:pic>
      <p:pic>
        <p:nvPicPr>
          <p:cNvPr id="6" name="Slika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5972" y="5378608"/>
            <a:ext cx="3964461" cy="1222925"/>
          </a:xfrm>
          <a:prstGeom prst="rect">
            <a:avLst/>
          </a:prstGeom>
        </p:spPr>
      </p:pic>
    </p:spTree>
    <p:extLst>
      <p:ext uri="{BB962C8B-B14F-4D97-AF65-F5344CB8AC3E}">
        <p14:creationId xmlns:p14="http://schemas.microsoft.com/office/powerpoint/2010/main" val="37656545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1771" y="123983"/>
            <a:ext cx="8496300" cy="1325563"/>
          </a:xfrm>
        </p:spPr>
        <p:txBody>
          <a:bodyPr/>
          <a:lstStyle/>
          <a:p>
            <a:r>
              <a:rPr lang="sl-SI" dirty="0" smtClean="0"/>
              <a:t>Zaposleni</a:t>
            </a:r>
            <a:endParaRPr lang="sl-SI" dirty="0"/>
          </a:p>
        </p:txBody>
      </p:sp>
      <p:sp>
        <p:nvSpPr>
          <p:cNvPr id="3" name="Označba mesta vsebine 2"/>
          <p:cNvSpPr>
            <a:spLocks noGrp="1"/>
          </p:cNvSpPr>
          <p:nvPr>
            <p:ph idx="1"/>
          </p:nvPr>
        </p:nvSpPr>
        <p:spPr>
          <a:xfrm>
            <a:off x="60374" y="3006359"/>
            <a:ext cx="9924454" cy="5077377"/>
          </a:xfrm>
        </p:spPr>
        <p:txBody>
          <a:bodyPr>
            <a:normAutofit/>
          </a:bodyPr>
          <a:lstStyle/>
          <a:p>
            <a:pPr marL="0" indent="0">
              <a:buNone/>
            </a:pPr>
            <a:r>
              <a:rPr lang="sl-SI" dirty="0" smtClean="0"/>
              <a:t>Smo mlada </a:t>
            </a:r>
            <a:r>
              <a:rPr lang="sl-SI" dirty="0"/>
              <a:t>inovativna ekipa </a:t>
            </a:r>
            <a:r>
              <a:rPr lang="sl-SI" dirty="0" smtClean="0"/>
              <a:t>zaposlenih, ki vam </a:t>
            </a:r>
            <a:r>
              <a:rPr lang="sl-SI" dirty="0"/>
              <a:t>nudi popolno pozornost ter delo opravlja profesionalno</a:t>
            </a:r>
            <a:r>
              <a:rPr lang="sl-SI" dirty="0" smtClean="0"/>
              <a:t>. V našem podjetju smo razdeljeni po oddelkih (menedžment, tajništvo, nabavni oddelek, prodajni oddelek, kadrovski oddelek in računovodski oddelek), hkrati pa delujemo kot team.</a:t>
            </a:r>
          </a:p>
          <a:p>
            <a:pPr marL="0" indent="0">
              <a:buNone/>
            </a:pPr>
            <a:endParaRPr lang="sl-SI" sz="800" dirty="0"/>
          </a:p>
          <a:p>
            <a:pPr marL="0" indent="0">
              <a:buNone/>
            </a:pPr>
            <a:r>
              <a:rPr lang="sl-SI" dirty="0" smtClean="0"/>
              <a:t>V bodoče bi na trgu dela iskali oblikovalce – </a:t>
            </a:r>
            <a:r>
              <a:rPr lang="sl-SI" dirty="0" err="1" smtClean="0"/>
              <a:t>dizajnarje</a:t>
            </a:r>
            <a:r>
              <a:rPr lang="sl-SI" dirty="0" smtClean="0"/>
              <a:t>, digitalne tržnike in programerje aplikacij, da bi izdelek še bolj nadgradili.</a:t>
            </a:r>
          </a:p>
          <a:p>
            <a:pPr marL="0" indent="0">
              <a:buNone/>
            </a:pPr>
            <a:r>
              <a:rPr lang="sl-SI" dirty="0" smtClean="0"/>
              <a:t> </a:t>
            </a:r>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6999" t="10318" r="22306" b="14349"/>
          <a:stretch/>
        </p:blipFill>
        <p:spPr>
          <a:xfrm>
            <a:off x="3058511" y="0"/>
            <a:ext cx="3710151" cy="2965188"/>
          </a:xfrm>
          <a:prstGeom prst="rect">
            <a:avLst/>
          </a:prstGeom>
        </p:spPr>
      </p:pic>
      <p:pic>
        <p:nvPicPr>
          <p:cNvPr id="1026" name="Picture 2" descr="Rezultat iskanja slik za smart light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801" y="6105609"/>
            <a:ext cx="1285785" cy="685752"/>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p:cNvPicPr>
            <a:picLocks noChangeAspect="1"/>
          </p:cNvPicPr>
          <p:nvPr/>
        </p:nvPicPr>
        <p:blipFill>
          <a:blip r:embed="rId4"/>
          <a:stretch>
            <a:fillRect/>
          </a:stretch>
        </p:blipFill>
        <p:spPr>
          <a:xfrm>
            <a:off x="4913586" y="6148812"/>
            <a:ext cx="619600" cy="642548"/>
          </a:xfrm>
          <a:prstGeom prst="rect">
            <a:avLst/>
          </a:prstGeom>
        </p:spPr>
      </p:pic>
      <p:pic>
        <p:nvPicPr>
          <p:cNvPr id="8" name="Slika 7"/>
          <p:cNvPicPr>
            <a:picLocks noChangeAspect="1"/>
          </p:cNvPicPr>
          <p:nvPr/>
        </p:nvPicPr>
        <p:blipFill>
          <a:blip r:embed="rId5"/>
          <a:stretch>
            <a:fillRect/>
          </a:stretch>
        </p:blipFill>
        <p:spPr>
          <a:xfrm>
            <a:off x="5663453" y="6148812"/>
            <a:ext cx="773332" cy="642548"/>
          </a:xfrm>
          <a:prstGeom prst="rect">
            <a:avLst/>
          </a:prstGeom>
        </p:spPr>
      </p:pic>
      <p:pic>
        <p:nvPicPr>
          <p:cNvPr id="9" name="Slika 8"/>
          <p:cNvPicPr>
            <a:picLocks noChangeAspect="1"/>
          </p:cNvPicPr>
          <p:nvPr/>
        </p:nvPicPr>
        <p:blipFill>
          <a:blip r:embed="rId6"/>
          <a:stretch>
            <a:fillRect/>
          </a:stretch>
        </p:blipFill>
        <p:spPr>
          <a:xfrm>
            <a:off x="6590319" y="6175330"/>
            <a:ext cx="858888" cy="616030"/>
          </a:xfrm>
          <a:prstGeom prst="rect">
            <a:avLst/>
          </a:prstGeom>
        </p:spPr>
      </p:pic>
    </p:spTree>
    <p:extLst>
      <p:ext uri="{BB962C8B-B14F-4D97-AF65-F5344CB8AC3E}">
        <p14:creationId xmlns:p14="http://schemas.microsoft.com/office/powerpoint/2010/main" val="7132734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Finančni načrt</a:t>
            </a:r>
            <a:endParaRPr lang="sl-SI" dirty="0"/>
          </a:p>
        </p:txBody>
      </p:sp>
      <p:sp>
        <p:nvSpPr>
          <p:cNvPr id="3" name="Označba mesta vsebine 2"/>
          <p:cNvSpPr>
            <a:spLocks noGrp="1"/>
          </p:cNvSpPr>
          <p:nvPr>
            <p:ph idx="1"/>
          </p:nvPr>
        </p:nvSpPr>
        <p:spPr>
          <a:xfrm>
            <a:off x="593716" y="1669383"/>
            <a:ext cx="8496300" cy="4351338"/>
          </a:xfrm>
        </p:spPr>
        <p:txBody>
          <a:bodyPr/>
          <a:lstStyle/>
          <a:p>
            <a:pPr marL="0" indent="0">
              <a:buNone/>
            </a:pPr>
            <a:r>
              <a:rPr lang="sl-SI" dirty="0" smtClean="0"/>
              <a:t>FINANCIRANJE – denarna sredstva smo dobili preko sponzorstva od podjetij </a:t>
            </a:r>
            <a:r>
              <a:rPr lang="sl-SI" dirty="0" err="1" smtClean="0"/>
              <a:t>Apia</a:t>
            </a:r>
            <a:r>
              <a:rPr lang="sl-SI" dirty="0" smtClean="0"/>
              <a:t> d. o. o. in ETG d. o. o.</a:t>
            </a:r>
          </a:p>
          <a:p>
            <a:pPr marL="0" indent="0">
              <a:buNone/>
            </a:pPr>
            <a:endParaRPr lang="sl-SI" dirty="0"/>
          </a:p>
          <a:p>
            <a:pPr marL="0" indent="0">
              <a:buNone/>
            </a:pPr>
            <a:r>
              <a:rPr lang="sl-SI" dirty="0" smtClean="0"/>
              <a:t>STRUKTURA KAPITALA – ustanovitveni kapital smo prejeli od družabnikov iz našega podjetja</a:t>
            </a:r>
          </a:p>
          <a:p>
            <a:pPr marL="0" indent="0">
              <a:buNone/>
            </a:pPr>
            <a:endParaRPr lang="sl-SI" dirty="0"/>
          </a:p>
          <a:p>
            <a:pPr marL="0" indent="0">
              <a:buNone/>
            </a:pPr>
            <a:r>
              <a:rPr lang="sl-SI" dirty="0" smtClean="0"/>
              <a:t>OBVLADOVANJE STROŠKOV – </a:t>
            </a:r>
            <a:r>
              <a:rPr lang="sl-SI" dirty="0" smtClean="0"/>
              <a:t>za enkrat vse </a:t>
            </a:r>
            <a:r>
              <a:rPr lang="sl-SI" smtClean="0"/>
              <a:t>stroške obvladujemo sami</a:t>
            </a: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a:p>
        </p:txBody>
      </p:sp>
    </p:spTree>
    <p:extLst>
      <p:ext uri="{BB962C8B-B14F-4D97-AF65-F5344CB8AC3E}">
        <p14:creationId xmlns:p14="http://schemas.microsoft.com/office/powerpoint/2010/main" val="1376448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499</Words>
  <Application>Microsoft Office PowerPoint</Application>
  <PresentationFormat>Širokozaslonsko</PresentationFormat>
  <Paragraphs>72</Paragraphs>
  <Slides>10</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10</vt:i4>
      </vt:variant>
    </vt:vector>
  </HeadingPairs>
  <TitlesOfParts>
    <vt:vector size="18" baseType="lpstr">
      <vt:lpstr>Arial</vt:lpstr>
      <vt:lpstr>Calibri</vt:lpstr>
      <vt:lpstr>Calibri Light</vt:lpstr>
      <vt:lpstr>Cambria Math</vt:lpstr>
      <vt:lpstr>Gadugi</vt:lpstr>
      <vt:lpstr>MV Boli</vt:lpstr>
      <vt:lpstr>Tahoma</vt:lpstr>
      <vt:lpstr>Officeova tema</vt:lpstr>
      <vt:lpstr>PowerPointova predstavitev</vt:lpstr>
      <vt:lpstr>Opis podjetja</vt:lpstr>
      <vt:lpstr>Opis izdelka</vt:lpstr>
      <vt:lpstr>Prodaja</vt:lpstr>
      <vt:lpstr>PowerPointova predstavitev</vt:lpstr>
      <vt:lpstr>PowerPointova predstavitev</vt:lpstr>
      <vt:lpstr>Promocijski načrt</vt:lpstr>
      <vt:lpstr>Zaposleni</vt:lpstr>
      <vt:lpstr>Finančni načrt</vt:lpstr>
      <vt:lpstr>PowerPointova predstavitev</vt:lpstr>
    </vt:vector>
  </TitlesOfParts>
  <Company>ŠCNG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Administrator</dc:creator>
  <cp:lastModifiedBy>Administrator</cp:lastModifiedBy>
  <cp:revision>85</cp:revision>
  <dcterms:created xsi:type="dcterms:W3CDTF">2017-12-01T08:03:53Z</dcterms:created>
  <dcterms:modified xsi:type="dcterms:W3CDTF">2018-01-29T12:19:26Z</dcterms:modified>
</cp:coreProperties>
</file>