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2" r:id="rId17"/>
  </p:sldIdLst>
  <p:sldSz cx="9144000" cy="6858000" type="screen4x3"/>
  <p:notesSz cx="6858000" cy="9144000"/>
  <p:embeddedFontLst>
    <p:embeddedFont>
      <p:font typeface="Amatic SC" panose="020B0604020202020204" charset="-79"/>
      <p:bold r:id="rId19"/>
    </p:embeddedFont>
    <p:embeddedFont>
      <p:font typeface="Merriweather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2CF08-5139-49C4-BEA8-EF5D1310E81F}">
  <a:tblStyle styleId="{90E2CF08-5139-49C4-BEA8-EF5D1310E8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9054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44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Shape 18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Shape 1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57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Shape 18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1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Shape 1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7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Shape 1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Shape 1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8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Shape 20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Shape 2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84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35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36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34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Shape 1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90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Shape 1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34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Shape 1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08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Shape 1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Shape 1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19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body" idx="2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352850" y="2951025"/>
            <a:ext cx="7466134" cy="154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600" dirty="0" smtClean="0">
                <a:latin typeface="Amatic SC" panose="020B0604020202020204" charset="-79"/>
                <a:cs typeface="Amatic SC" panose="020B0604020202020204" charset="-79"/>
              </a:rPr>
              <a:t>UČNO PODJETJE FOODMANIAC, d.o.o.</a:t>
            </a:r>
            <a:br>
              <a:rPr lang="sl-SI" sz="6600" dirty="0" smtClean="0">
                <a:latin typeface="Amatic SC" panose="020B0604020202020204" charset="-79"/>
                <a:cs typeface="Amatic SC" panose="020B0604020202020204" charset="-79"/>
              </a:rPr>
            </a:br>
            <a:r>
              <a:rPr lang="sl-SI" sz="6600" dirty="0" smtClean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enostavno… dobro…</a:t>
            </a:r>
            <a:endParaRPr sz="6600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POZICIONIRANJE NA TRGU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2027104" y="4142342"/>
            <a:ext cx="5012674" cy="44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351663" y="1938969"/>
            <a:ext cx="44067" cy="4307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805889" y="4302850"/>
            <a:ext cx="1443210" cy="40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matic SC" panose="020B0604020202020204" charset="-79"/>
                <a:cs typeface="Amatic SC" panose="020B0604020202020204" charset="-79"/>
              </a:rPr>
              <a:t>KAKOVOST</a:t>
            </a:r>
          </a:p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649118" y="1938969"/>
            <a:ext cx="1035586" cy="4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matic SC" panose="020B0604020202020204" charset="-79"/>
                <a:cs typeface="Amatic SC" panose="020B0604020202020204" charset="-79"/>
              </a:rPr>
              <a:t>CENA</a:t>
            </a:r>
            <a:endParaRPr lang="it-IT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2" name="Più 11"/>
          <p:cNvSpPr/>
          <p:nvPr/>
        </p:nvSpPr>
        <p:spPr>
          <a:xfrm>
            <a:off x="6670712" y="3585227"/>
            <a:ext cx="363557" cy="4406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iù 12"/>
          <p:cNvSpPr/>
          <p:nvPr/>
        </p:nvSpPr>
        <p:spPr>
          <a:xfrm>
            <a:off x="3839379" y="1938969"/>
            <a:ext cx="385590" cy="4516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eno 13"/>
          <p:cNvSpPr/>
          <p:nvPr/>
        </p:nvSpPr>
        <p:spPr>
          <a:xfrm>
            <a:off x="1949986" y="3772514"/>
            <a:ext cx="572877" cy="253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35" y="6060375"/>
            <a:ext cx="451143" cy="9144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055" y="3084542"/>
            <a:ext cx="667439" cy="65277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105" y="4302850"/>
            <a:ext cx="826424" cy="62733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044" y="2659426"/>
            <a:ext cx="762459" cy="76245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997" y="3612510"/>
            <a:ext cx="950417" cy="386107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406667" y="2930997"/>
            <a:ext cx="1233889" cy="3812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FAST FOOD VENI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title"/>
          </p:nvPr>
        </p:nvSpPr>
        <p:spPr>
          <a:xfrm>
            <a:off x="2129400" y="1014173"/>
            <a:ext cx="48852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>GLAVNI </a:t>
            </a:r>
            <a:r>
              <a:rPr lang="it-IT" sz="4800" dirty="0" smtClean="0"/>
              <a:t>SLOGAN: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 smtClean="0"/>
              <a:t>…</a:t>
            </a:r>
            <a:r>
              <a:rPr lang="it-IT" sz="4800" dirty="0" smtClean="0">
                <a:solidFill>
                  <a:srgbClr val="CC6600"/>
                </a:solidFill>
              </a:rPr>
              <a:t>PREPROSTO …DOBRO</a:t>
            </a:r>
            <a:endParaRPr sz="4800" dirty="0">
              <a:solidFill>
                <a:srgbClr val="CC6600"/>
              </a:solidFill>
            </a:endParaRPr>
          </a:p>
        </p:txBody>
      </p:sp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xfrm>
            <a:off x="524873" y="1919556"/>
            <a:ext cx="8094254" cy="161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0000" lvl="0" indent="-285750" algn="ctr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600" dirty="0" smtClean="0"/>
              <a:t>Naročene izdelke dostavimo brezplačno.</a:t>
            </a:r>
          </a:p>
          <a:p>
            <a:pPr marL="360000" lvl="0" indent="-285750" algn="ctr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600" dirty="0" smtClean="0"/>
              <a:t>Po desetih nakupih prejmete en nakup gratis!</a:t>
            </a:r>
          </a:p>
          <a:p>
            <a:pPr marL="360000" lvl="0" indent="-285750" algn="ctr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600" dirty="0" smtClean="0"/>
              <a:t>Tehnološko dovršena aplikacija, ki prikazuje sveži obroki, pijače in sladice, obenem pa nudi vpogled v stanje zalog po regijah</a:t>
            </a:r>
            <a:r>
              <a:rPr lang="it-IT" sz="1600" dirty="0"/>
              <a:t> </a:t>
            </a:r>
            <a:r>
              <a:rPr lang="sl-SI" sz="1600" dirty="0" smtClean="0"/>
              <a:t>in možnosti naročanja.</a:t>
            </a:r>
            <a:endParaRPr lang="it-IT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t-IT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t-IT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err="1" smtClean="0"/>
              <a:t>Instagram</a:t>
            </a:r>
            <a:r>
              <a:rPr lang="it-IT" sz="1600" dirty="0" smtClean="0"/>
              <a:t>: </a:t>
            </a:r>
            <a:r>
              <a:rPr lang="it-IT" sz="1600" dirty="0" err="1" smtClean="0"/>
              <a:t>upfoodmaniac</a:t>
            </a:r>
            <a:r>
              <a:rPr lang="it-IT" sz="1600" dirty="0" smtClean="0"/>
              <a:t> </a:t>
            </a:r>
          </a:p>
          <a:p>
            <a:pPr marL="0" lvl="0" indent="0" algn="ctr">
              <a:buNone/>
            </a:pPr>
            <a:r>
              <a:rPr lang="it-IT" sz="1600" dirty="0"/>
              <a:t>Link: https://www.instagram.com/upfoodmaniac/</a:t>
            </a:r>
            <a:endParaRPr lang="it-IT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t-IT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err="1" smtClean="0"/>
              <a:t>Aplikacija</a:t>
            </a:r>
            <a:r>
              <a:rPr lang="it-IT" sz="1600" dirty="0" smtClean="0"/>
              <a:t>: </a:t>
            </a:r>
            <a:r>
              <a:rPr lang="it-IT" sz="1600" dirty="0" err="1" smtClean="0"/>
              <a:t>Food</a:t>
            </a:r>
            <a:r>
              <a:rPr lang="it-IT" sz="1600" dirty="0" smtClean="0"/>
              <a:t> </a:t>
            </a:r>
            <a:r>
              <a:rPr lang="it-IT" sz="1600" dirty="0" err="1" smtClean="0"/>
              <a:t>Maniac</a:t>
            </a:r>
            <a:r>
              <a:rPr lang="it-IT" sz="1600" dirty="0" smtClean="0"/>
              <a:t> </a:t>
            </a:r>
            <a:r>
              <a:rPr lang="it-IT" sz="1600" dirty="0" err="1" smtClean="0"/>
              <a:t>d.o.o</a:t>
            </a:r>
            <a:r>
              <a:rPr lang="it-IT" sz="1600" dirty="0" smtClean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err="1" smtClean="0"/>
              <a:t>Youtube</a:t>
            </a:r>
            <a:r>
              <a:rPr lang="it-IT" sz="1600" dirty="0" smtClean="0"/>
              <a:t> </a:t>
            </a:r>
            <a:r>
              <a:rPr lang="it-IT" sz="1600" dirty="0" err="1" smtClean="0"/>
              <a:t>kanal</a:t>
            </a:r>
            <a:r>
              <a:rPr lang="it-IT" sz="1600" dirty="0"/>
              <a:t>: https://www.youtube.com/channel/UCAkk7YtS1lb-qfRy4fco63g</a:t>
            </a:r>
            <a:endParaRPr lang="sl-SI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92" y="988210"/>
            <a:ext cx="2219048" cy="21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Shape 1889"/>
          <p:cNvSpPr txBox="1">
            <a:spLocks noGrp="1"/>
          </p:cNvSpPr>
          <p:nvPr>
            <p:ph type="title"/>
          </p:nvPr>
        </p:nvSpPr>
        <p:spPr>
          <a:xfrm>
            <a:off x="934479" y="267837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NALOGE ZAPOSLENIH</a:t>
            </a:r>
            <a:endParaRPr dirty="0"/>
          </a:p>
        </p:txBody>
      </p:sp>
      <p:sp>
        <p:nvSpPr>
          <p:cNvPr id="1890" name="Shape 1890"/>
          <p:cNvSpPr/>
          <p:nvPr/>
        </p:nvSpPr>
        <p:spPr>
          <a:xfrm>
            <a:off x="2515346" y="1607699"/>
            <a:ext cx="4113300" cy="4113300"/>
          </a:xfrm>
          <a:prstGeom prst="ellipse">
            <a:avLst/>
          </a:prstGeom>
          <a:solidFill>
            <a:srgbClr val="95A5A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Shape 1891"/>
          <p:cNvSpPr/>
          <p:nvPr/>
        </p:nvSpPr>
        <p:spPr>
          <a:xfrm>
            <a:off x="2546269" y="1616869"/>
            <a:ext cx="4071900" cy="26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" y="112899"/>
                </a:moveTo>
                <a:cubicBezTo>
                  <a:pt x="-6746" y="45181"/>
                  <a:pt x="26543" y="406"/>
                  <a:pt x="60183" y="2"/>
                </a:cubicBezTo>
                <a:cubicBezTo>
                  <a:pt x="93822" y="-401"/>
                  <a:pt x="126583" y="45820"/>
                  <a:pt x="118857" y="113403"/>
                </a:cubicBezTo>
                <a:cubicBezTo>
                  <a:pt x="91367" y="123233"/>
                  <a:pt x="28086" y="121247"/>
                  <a:pt x="1183" y="112899"/>
                </a:cubicBezTo>
                <a:close/>
              </a:path>
            </a:pathLst>
          </a:custGeom>
          <a:solidFill>
            <a:srgbClr val="95A5A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x="2789525" y="1927150"/>
            <a:ext cx="2633100" cy="183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488" y="0"/>
                </a:moveTo>
                <a:cubicBezTo>
                  <a:pt x="95967" y="533"/>
                  <a:pt x="107920" y="2934"/>
                  <a:pt x="120000" y="12046"/>
                </a:cubicBezTo>
                <a:lnTo>
                  <a:pt x="81494" y="105352"/>
                </a:lnTo>
                <a:lnTo>
                  <a:pt x="1251" y="120000"/>
                </a:lnTo>
                <a:cubicBezTo>
                  <a:pt x="397" y="114308"/>
                  <a:pt x="0" y="108439"/>
                  <a:pt x="0" y="102451"/>
                </a:cubicBezTo>
                <a:cubicBezTo>
                  <a:pt x="0" y="45071"/>
                  <a:pt x="37428" y="0"/>
                  <a:pt x="82488" y="0"/>
                </a:cubicBezTo>
                <a:close/>
              </a:path>
            </a:pathLst>
          </a:custGeom>
          <a:gradFill>
            <a:gsLst>
              <a:gs pos="0">
                <a:srgbClr val="72201C">
                  <a:alpha val="4705"/>
                </a:srgbClr>
              </a:gs>
              <a:gs pos="32000">
                <a:srgbClr val="72201C">
                  <a:alpha val="4705"/>
                </a:srgbClr>
              </a:gs>
              <a:gs pos="100000">
                <a:srgbClr val="CC3A33">
                  <a:alpha val="45882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3423339" y="1893270"/>
            <a:ext cx="2239800" cy="1249800"/>
          </a:xfrm>
          <a:prstGeom prst="ellipse">
            <a:avLst/>
          </a:prstGeom>
          <a:gradFill>
            <a:gsLst>
              <a:gs pos="0">
                <a:srgbClr val="FFFFFF">
                  <a:alpha val="29803"/>
                  <a:alpha val="21540"/>
                </a:srgbClr>
              </a:gs>
              <a:gs pos="48000">
                <a:srgbClr val="FFFFFF">
                  <a:alpha val="0"/>
                  <a:alpha val="21540"/>
                </a:srgbClr>
              </a:gs>
              <a:gs pos="100000">
                <a:srgbClr val="FFFFFF">
                  <a:alpha val="0"/>
                  <a:alpha val="21540"/>
                </a:srgbClr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Shape 1894"/>
          <p:cNvSpPr txBox="1"/>
          <p:nvPr/>
        </p:nvSpPr>
        <p:spPr>
          <a:xfrm>
            <a:off x="2917036" y="3409919"/>
            <a:ext cx="588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5" name="Shape 1895"/>
          <p:cNvSpPr txBox="1"/>
          <p:nvPr/>
        </p:nvSpPr>
        <p:spPr>
          <a:xfrm>
            <a:off x="3413142" y="2457419"/>
            <a:ext cx="588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80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6" name="Shape 1896"/>
          <p:cNvSpPr txBox="1"/>
          <p:nvPr/>
        </p:nvSpPr>
        <p:spPr>
          <a:xfrm>
            <a:off x="4235261" y="2114519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120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7" name="Shape 1897"/>
          <p:cNvSpPr txBox="1"/>
          <p:nvPr/>
        </p:nvSpPr>
        <p:spPr>
          <a:xfrm>
            <a:off x="5113264" y="2482819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160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Shape 1898"/>
          <p:cNvSpPr txBox="1"/>
          <p:nvPr/>
        </p:nvSpPr>
        <p:spPr>
          <a:xfrm>
            <a:off x="5426854" y="3405454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200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9" name="Shape 1899"/>
          <p:cNvSpPr txBox="1"/>
          <p:nvPr/>
        </p:nvSpPr>
        <p:spPr>
          <a:xfrm>
            <a:off x="4975054" y="4332554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900" name="Shape 1900"/>
          <p:cNvGrpSpPr/>
          <p:nvPr/>
        </p:nvGrpSpPr>
        <p:grpSpPr>
          <a:xfrm rot="1956942">
            <a:off x="3091342" y="2036821"/>
            <a:ext cx="2943681" cy="2943681"/>
            <a:chOff x="225386" y="1816068"/>
            <a:chExt cx="2703900" cy="2703900"/>
          </a:xfrm>
        </p:grpSpPr>
        <p:sp>
          <p:nvSpPr>
            <p:cNvPr id="1901" name="Shape 1901"/>
            <p:cNvSpPr/>
            <p:nvPr/>
          </p:nvSpPr>
          <p:spPr>
            <a:xfrm>
              <a:off x="225386" y="1816068"/>
              <a:ext cx="2703900" cy="2703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Shape 1902"/>
            <p:cNvSpPr/>
            <p:nvPr/>
          </p:nvSpPr>
          <p:spPr>
            <a:xfrm>
              <a:off x="1494414" y="1859127"/>
              <a:ext cx="165900" cy="134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0000" y="79999"/>
                    <a:pt x="38399" y="41975"/>
                    <a:pt x="60000" y="0"/>
                  </a:cubicBezTo>
                  <a:lnTo>
                    <a:pt x="6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Shape 1903"/>
            <p:cNvSpPr/>
            <p:nvPr/>
          </p:nvSpPr>
          <p:spPr>
            <a:xfrm>
              <a:off x="1331133" y="2920419"/>
              <a:ext cx="492600" cy="492600"/>
            </a:xfrm>
            <a:prstGeom prst="ellipse">
              <a:avLst/>
            </a:pr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4" name="Shape 1904"/>
          <p:cNvGrpSpPr/>
          <p:nvPr/>
        </p:nvGrpSpPr>
        <p:grpSpPr>
          <a:xfrm>
            <a:off x="2794561" y="1886629"/>
            <a:ext cx="3541664" cy="3074576"/>
            <a:chOff x="4219844" y="1879129"/>
            <a:chExt cx="3541664" cy="3074576"/>
          </a:xfrm>
        </p:grpSpPr>
        <p:cxnSp>
          <p:nvCxnSpPr>
            <p:cNvPr id="1905" name="Shape 1905"/>
            <p:cNvCxnSpPr/>
            <p:nvPr/>
          </p:nvCxnSpPr>
          <p:spPr>
            <a:xfrm rot="10800000">
              <a:off x="7036365" y="4786573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06" name="Shape 1906"/>
            <p:cNvGrpSpPr/>
            <p:nvPr/>
          </p:nvGrpSpPr>
          <p:grpSpPr>
            <a:xfrm>
              <a:off x="4219844" y="1879129"/>
              <a:ext cx="3541664" cy="1761153"/>
              <a:chOff x="4823339" y="2624136"/>
              <a:chExt cx="3235283" cy="1617666"/>
            </a:xfrm>
          </p:grpSpPr>
          <p:cxnSp>
            <p:nvCxnSpPr>
              <p:cNvPr id="1907" name="Shape 1907"/>
              <p:cNvCxnSpPr/>
              <p:nvPr/>
            </p:nvCxnSpPr>
            <p:spPr>
              <a:xfrm>
                <a:off x="6440957" y="2624136"/>
                <a:ext cx="0" cy="1752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Shape 1908"/>
              <p:cNvCxnSpPr/>
              <p:nvPr/>
            </p:nvCxnSpPr>
            <p:spPr>
              <a:xfrm>
                <a:off x="7216040" y="2831804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Shape 1909"/>
              <p:cNvCxnSpPr/>
              <p:nvPr/>
            </p:nvCxnSpPr>
            <p:spPr>
              <a:xfrm>
                <a:off x="7071471" y="2758155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Shape 1910"/>
              <p:cNvCxnSpPr/>
              <p:nvPr/>
            </p:nvCxnSpPr>
            <p:spPr>
              <a:xfrm>
                <a:off x="6919994" y="2700002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Shape 1911"/>
              <p:cNvCxnSpPr/>
              <p:nvPr/>
            </p:nvCxnSpPr>
            <p:spPr>
              <a:xfrm>
                <a:off x="6763339" y="2658028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Shape 1912"/>
              <p:cNvCxnSpPr/>
              <p:nvPr/>
            </p:nvCxnSpPr>
            <p:spPr>
              <a:xfrm>
                <a:off x="6602999" y="2632629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Shape 1913"/>
              <p:cNvCxnSpPr/>
              <p:nvPr/>
            </p:nvCxnSpPr>
            <p:spPr>
              <a:xfrm rot="10800000">
                <a:off x="6278905" y="2632596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Shape 1914"/>
              <p:cNvCxnSpPr/>
              <p:nvPr/>
            </p:nvCxnSpPr>
            <p:spPr>
              <a:xfrm rot="10800000">
                <a:off x="6118703" y="2657888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Shape 1915"/>
              <p:cNvCxnSpPr/>
              <p:nvPr/>
            </p:nvCxnSpPr>
            <p:spPr>
              <a:xfrm rot="10800000">
                <a:off x="5961878" y="2700110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Shape 1916"/>
              <p:cNvCxnSpPr/>
              <p:nvPr/>
            </p:nvCxnSpPr>
            <p:spPr>
              <a:xfrm rot="10800000">
                <a:off x="5810373" y="2758007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Shape 1917"/>
              <p:cNvCxnSpPr/>
              <p:nvPr/>
            </p:nvCxnSpPr>
            <p:spPr>
              <a:xfrm rot="10800000">
                <a:off x="5665777" y="2831849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Shape 1918"/>
              <p:cNvCxnSpPr/>
              <p:nvPr/>
            </p:nvCxnSpPr>
            <p:spPr>
              <a:xfrm rot="10800000">
                <a:off x="5529754" y="2920095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Shape 1919"/>
              <p:cNvCxnSpPr/>
              <p:nvPr/>
            </p:nvCxnSpPr>
            <p:spPr>
              <a:xfrm rot="10800000">
                <a:off x="5358417" y="3039500"/>
                <a:ext cx="131700" cy="1536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Shape 1920"/>
              <p:cNvCxnSpPr/>
              <p:nvPr/>
            </p:nvCxnSpPr>
            <p:spPr>
              <a:xfrm rot="10800000">
                <a:off x="5288878" y="3136982"/>
                <a:ext cx="0" cy="13488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Shape 1921"/>
              <p:cNvCxnSpPr/>
              <p:nvPr/>
            </p:nvCxnSpPr>
            <p:spPr>
              <a:xfrm rot="10800000">
                <a:off x="5186698" y="3263150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Shape 1922"/>
              <p:cNvCxnSpPr/>
              <p:nvPr/>
            </p:nvCxnSpPr>
            <p:spPr>
              <a:xfrm rot="10800000">
                <a:off x="5098412" y="3399214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Shape 1923"/>
              <p:cNvCxnSpPr/>
              <p:nvPr/>
            </p:nvCxnSpPr>
            <p:spPr>
              <a:xfrm rot="10800000">
                <a:off x="5024647" y="3543733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Shape 1924"/>
              <p:cNvCxnSpPr/>
              <p:nvPr/>
            </p:nvCxnSpPr>
            <p:spPr>
              <a:xfrm rot="10800000">
                <a:off x="4966623" y="3695364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Shape 1925"/>
              <p:cNvCxnSpPr/>
              <p:nvPr/>
            </p:nvCxnSpPr>
            <p:spPr>
              <a:xfrm rot="10800000">
                <a:off x="4924501" y="3852089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Shape 1926"/>
              <p:cNvCxnSpPr/>
              <p:nvPr/>
            </p:nvCxnSpPr>
            <p:spPr>
              <a:xfrm rot="10800000">
                <a:off x="4899171" y="4012332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Shape 1927"/>
              <p:cNvCxnSpPr/>
              <p:nvPr/>
            </p:nvCxnSpPr>
            <p:spPr>
              <a:xfrm>
                <a:off x="7783546" y="3399312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Shape 1928"/>
              <p:cNvCxnSpPr/>
              <p:nvPr/>
            </p:nvCxnSpPr>
            <p:spPr>
              <a:xfrm>
                <a:off x="7695076" y="3263113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Shape 1929"/>
              <p:cNvCxnSpPr/>
              <p:nvPr/>
            </p:nvCxnSpPr>
            <p:spPr>
              <a:xfrm>
                <a:off x="7593016" y="3137080"/>
                <a:ext cx="0" cy="13488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Shape 1930"/>
              <p:cNvCxnSpPr/>
              <p:nvPr/>
            </p:nvCxnSpPr>
            <p:spPr>
              <a:xfrm flipH="1">
                <a:off x="7391687" y="3039642"/>
                <a:ext cx="131700" cy="1536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Shape 1931"/>
              <p:cNvCxnSpPr/>
              <p:nvPr/>
            </p:nvCxnSpPr>
            <p:spPr>
              <a:xfrm>
                <a:off x="7352197" y="2920234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Shape 1932"/>
              <p:cNvCxnSpPr/>
              <p:nvPr/>
            </p:nvCxnSpPr>
            <p:spPr>
              <a:xfrm rot="10800000">
                <a:off x="7883422" y="4241802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Shape 1933"/>
              <p:cNvCxnSpPr/>
              <p:nvPr/>
            </p:nvCxnSpPr>
            <p:spPr>
              <a:xfrm rot="10800000">
                <a:off x="4823339" y="4241802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Shape 1934"/>
              <p:cNvCxnSpPr/>
              <p:nvPr/>
            </p:nvCxnSpPr>
            <p:spPr>
              <a:xfrm>
                <a:off x="7982709" y="4012341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Shape 1935"/>
              <p:cNvCxnSpPr/>
              <p:nvPr/>
            </p:nvCxnSpPr>
            <p:spPr>
              <a:xfrm>
                <a:off x="7957273" y="3851962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Shape 1936"/>
              <p:cNvCxnSpPr/>
              <p:nvPr/>
            </p:nvCxnSpPr>
            <p:spPr>
              <a:xfrm>
                <a:off x="7915398" y="3695407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Shape 1937"/>
              <p:cNvCxnSpPr/>
              <p:nvPr/>
            </p:nvCxnSpPr>
            <p:spPr>
              <a:xfrm>
                <a:off x="7857117" y="3543803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38" name="Shape 1938"/>
            <p:cNvCxnSpPr/>
            <p:nvPr/>
          </p:nvCxnSpPr>
          <p:spPr>
            <a:xfrm flipH="1">
              <a:off x="4822774" y="4786606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9" name="Shape 1939"/>
            <p:cNvCxnSpPr/>
            <p:nvPr/>
          </p:nvCxnSpPr>
          <p:spPr>
            <a:xfrm>
              <a:off x="4747031" y="4700776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0" name="Shape 1940"/>
            <p:cNvCxnSpPr/>
            <p:nvPr/>
          </p:nvCxnSpPr>
          <p:spPr>
            <a:xfrm>
              <a:off x="4635889" y="4563553"/>
              <a:ext cx="0" cy="146896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1" name="Shape 1941"/>
            <p:cNvCxnSpPr/>
            <p:nvPr/>
          </p:nvCxnSpPr>
          <p:spPr>
            <a:xfrm>
              <a:off x="4539656" y="4415380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2" name="Shape 1942"/>
            <p:cNvCxnSpPr/>
            <p:nvPr/>
          </p:nvCxnSpPr>
          <p:spPr>
            <a:xfrm>
              <a:off x="4459492" y="4257980"/>
              <a:ext cx="0" cy="14678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3" name="Shape 1943"/>
            <p:cNvCxnSpPr/>
            <p:nvPr/>
          </p:nvCxnSpPr>
          <p:spPr>
            <a:xfrm>
              <a:off x="4396236" y="4093083"/>
              <a:ext cx="0" cy="14667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4" name="Shape 1944"/>
            <p:cNvCxnSpPr/>
            <p:nvPr/>
          </p:nvCxnSpPr>
          <p:spPr>
            <a:xfrm>
              <a:off x="4350400" y="3922386"/>
              <a:ext cx="0" cy="146922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5" name="Shape 1945"/>
            <p:cNvCxnSpPr/>
            <p:nvPr/>
          </p:nvCxnSpPr>
          <p:spPr>
            <a:xfrm>
              <a:off x="4322767" y="3747848"/>
              <a:ext cx="0" cy="14689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6" name="Shape 1946"/>
            <p:cNvCxnSpPr/>
            <p:nvPr/>
          </p:nvCxnSpPr>
          <p:spPr>
            <a:xfrm rot="10800000">
              <a:off x="7462921" y="4415260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7" name="Shape 1947"/>
            <p:cNvCxnSpPr/>
            <p:nvPr/>
          </p:nvCxnSpPr>
          <p:spPr>
            <a:xfrm rot="10800000">
              <a:off x="7366722" y="4563417"/>
              <a:ext cx="0" cy="146896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8" name="Shape 1948"/>
            <p:cNvCxnSpPr/>
            <p:nvPr/>
          </p:nvCxnSpPr>
          <p:spPr>
            <a:xfrm rot="10800000">
              <a:off x="7255512" y="4700878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9" name="Shape 1949"/>
            <p:cNvCxnSpPr/>
            <p:nvPr/>
          </p:nvCxnSpPr>
          <p:spPr>
            <a:xfrm rot="10800000">
              <a:off x="7679768" y="3747889"/>
              <a:ext cx="0" cy="14689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0" name="Shape 1950"/>
            <p:cNvCxnSpPr/>
            <p:nvPr/>
          </p:nvCxnSpPr>
          <p:spPr>
            <a:xfrm rot="10800000">
              <a:off x="7652133" y="3922298"/>
              <a:ext cx="0" cy="146922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Shape 1951"/>
            <p:cNvCxnSpPr/>
            <p:nvPr/>
          </p:nvCxnSpPr>
          <p:spPr>
            <a:xfrm rot="10800000">
              <a:off x="7606520" y="4093134"/>
              <a:ext cx="0" cy="14667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Shape 1952"/>
            <p:cNvCxnSpPr/>
            <p:nvPr/>
          </p:nvCxnSpPr>
          <p:spPr>
            <a:xfrm rot="10800000">
              <a:off x="7543159" y="4257972"/>
              <a:ext cx="0" cy="14678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4" name="Shape 1954"/>
          <p:cNvSpPr/>
          <p:nvPr/>
        </p:nvSpPr>
        <p:spPr>
          <a:xfrm>
            <a:off x="3680921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Shape 1955"/>
          <p:cNvSpPr txBox="1"/>
          <p:nvPr/>
        </p:nvSpPr>
        <p:spPr>
          <a:xfrm>
            <a:off x="3413142" y="4387819"/>
            <a:ext cx="3975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56" name="Shape 1956"/>
          <p:cNvSpPr/>
          <p:nvPr/>
        </p:nvSpPr>
        <p:spPr>
          <a:xfrm>
            <a:off x="4037829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55D4B"/>
                </a:solidFill>
              </a:rPr>
              <a:t>9</a:t>
            </a:r>
            <a:endParaRPr sz="1800" b="1">
              <a:solidFill>
                <a:srgbClr val="F55D4B"/>
              </a:solidFill>
            </a:endParaRPr>
          </a:p>
        </p:txBody>
      </p:sp>
      <p:sp>
        <p:nvSpPr>
          <p:cNvPr id="1957" name="Shape 1957"/>
          <p:cNvSpPr/>
          <p:nvPr/>
        </p:nvSpPr>
        <p:spPr>
          <a:xfrm>
            <a:off x="4394736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Shape 1958"/>
          <p:cNvSpPr/>
          <p:nvPr/>
        </p:nvSpPr>
        <p:spPr>
          <a:xfrm>
            <a:off x="4751643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Shape 1959"/>
          <p:cNvSpPr/>
          <p:nvPr/>
        </p:nvSpPr>
        <p:spPr>
          <a:xfrm>
            <a:off x="5108550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0" name="Shape 1960"/>
          <p:cNvGrpSpPr/>
          <p:nvPr/>
        </p:nvGrpSpPr>
        <p:grpSpPr>
          <a:xfrm>
            <a:off x="4170094" y="3980786"/>
            <a:ext cx="869100" cy="684986"/>
            <a:chOff x="5595377" y="3951514"/>
            <a:chExt cx="869100" cy="684986"/>
          </a:xfrm>
        </p:grpSpPr>
        <p:sp>
          <p:nvSpPr>
            <p:cNvPr id="1961" name="Shape 1961"/>
            <p:cNvSpPr txBox="1"/>
            <p:nvPr/>
          </p:nvSpPr>
          <p:spPr>
            <a:xfrm>
              <a:off x="5595377" y="3951514"/>
              <a:ext cx="86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55D4B"/>
                  </a:solidFill>
                  <a:latin typeface="Arial"/>
                  <a:ea typeface="Arial"/>
                  <a:cs typeface="Arial"/>
                  <a:sym typeface="Arial"/>
                </a:rPr>
                <a:t>MPH</a:t>
              </a:r>
              <a:endParaRPr sz="24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Shape 1962"/>
            <p:cNvSpPr txBox="1"/>
            <p:nvPr/>
          </p:nvSpPr>
          <p:spPr>
            <a:xfrm>
              <a:off x="5687550" y="4267200"/>
              <a:ext cx="68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km/h</a:t>
              </a:r>
              <a:endPara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105115" y="12521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b="1" dirty="0">
                <a:latin typeface="Amatic SC" panose="020B0604020202020204" charset="-79"/>
                <a:cs typeface="Amatic SC" panose="020B0604020202020204" charset="-79"/>
              </a:rPr>
              <a:t>6</a:t>
            </a:r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it-IT" sz="1800" b="1" dirty="0" err="1" smtClean="0">
                <a:latin typeface="Amatic SC" panose="020B0604020202020204" charset="-79"/>
                <a:cs typeface="Amatic SC" panose="020B0604020202020204" charset="-79"/>
              </a:rPr>
              <a:t>EKONOMSKIh</a:t>
            </a:r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it-IT" sz="1800" b="1" dirty="0" err="1" smtClean="0">
                <a:latin typeface="Amatic SC" panose="020B0604020202020204" charset="-79"/>
                <a:cs typeface="Amatic SC" panose="020B0604020202020204" charset="-79"/>
              </a:rPr>
              <a:t>TEHNIKov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Pisarniška opravila</a:t>
            </a: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Podpora računovodstvu</a:t>
            </a: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Kadrovanje</a:t>
            </a: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Nabava in prodaja</a:t>
            </a:r>
            <a:endParaRPr lang="it-IT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 err="1" smtClean="0">
                <a:latin typeface="Amatic SC" panose="020B0604020202020204" charset="-79"/>
                <a:cs typeface="Amatic SC" panose="020B0604020202020204" charset="-79"/>
              </a:rPr>
              <a:t>Sodelovanje</a:t>
            </a:r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 z </a:t>
            </a:r>
            <a:r>
              <a:rPr lang="it-IT" sz="1800" b="1" dirty="0" err="1" smtClean="0">
                <a:latin typeface="Amatic SC" panose="020B0604020202020204" charset="-79"/>
                <a:cs typeface="Amatic SC" panose="020B0604020202020204" charset="-79"/>
              </a:rPr>
              <a:t>distribuci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endParaRPr lang="sl-SI" sz="1800" b="1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3 </a:t>
            </a:r>
            <a:r>
              <a:rPr lang="it-IT" sz="1800" b="1" dirty="0">
                <a:latin typeface="Amatic SC" panose="020B0604020202020204" charset="-79"/>
                <a:cs typeface="Amatic SC" panose="020B0604020202020204" charset="-79"/>
              </a:rPr>
              <a:t>DIPLOMIRANI </a:t>
            </a:r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EKONOMISTI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 err="1">
                <a:latin typeface="Amatic SC" panose="020B0604020202020204" charset="-79"/>
                <a:cs typeface="Amatic SC" panose="020B0604020202020204" charset="-79"/>
              </a:rPr>
              <a:t>Iskanje</a:t>
            </a:r>
            <a:r>
              <a:rPr lang="it-IT" sz="1800" b="1" dirty="0">
                <a:latin typeface="Amatic SC" panose="020B0604020202020204" charset="-79"/>
                <a:cs typeface="Amatic SC" panose="020B0604020202020204" charset="-79"/>
              </a:rPr>
              <a:t> in </a:t>
            </a:r>
            <a:r>
              <a:rPr lang="it-IT" sz="1800" b="1" dirty="0" err="1">
                <a:latin typeface="Amatic SC" panose="020B0604020202020204" charset="-79"/>
                <a:cs typeface="Amatic SC" panose="020B0604020202020204" charset="-79"/>
              </a:rPr>
              <a:t>podpora</a:t>
            </a:r>
            <a:r>
              <a:rPr lang="it-IT" sz="1800" b="1" dirty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it-IT" sz="1800" b="1" dirty="0" err="1">
                <a:latin typeface="Amatic SC" panose="020B0604020202020204" charset="-79"/>
                <a:cs typeface="Amatic SC" panose="020B0604020202020204" charset="-79"/>
              </a:rPr>
              <a:t>strankam</a:t>
            </a:r>
            <a:endParaRPr lang="it-IT" sz="1800" b="1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Sodelovanje z dobavitelji</a:t>
            </a: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Računovodenje</a:t>
            </a:r>
          </a:p>
          <a:p>
            <a:endParaRPr lang="it-IT" sz="1800" b="1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>
                <a:latin typeface="Amatic SC" panose="020B0604020202020204" charset="-79"/>
                <a:cs typeface="Amatic SC" panose="020B0604020202020204" charset="-79"/>
              </a:rPr>
              <a:t>1 </a:t>
            </a:r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KOMUNIKOLOG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Marketing in PR</a:t>
            </a:r>
          </a:p>
          <a:p>
            <a:endParaRPr lang="it-IT" sz="1800" b="1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24 KUHARJEV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Priprava hrane, pakiranje </a:t>
            </a:r>
            <a:endParaRPr lang="it-IT" sz="1800" b="1" dirty="0">
              <a:latin typeface="Amatic SC" panose="020B0604020202020204" charset="-79"/>
              <a:cs typeface="Amatic SC" panose="020B0604020202020204" charset="-79"/>
            </a:endParaRPr>
          </a:p>
          <a:p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it-IT" sz="1800" b="1" dirty="0" smtClean="0">
                <a:latin typeface="Amatic SC" panose="020B0604020202020204" charset="-79"/>
                <a:cs typeface="Amatic SC" panose="020B0604020202020204" charset="-79"/>
              </a:rPr>
              <a:t>18 DOSTAVLJALCEV</a:t>
            </a:r>
            <a:endParaRPr lang="sl-SI" sz="1800" b="1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1800" b="1" dirty="0" smtClean="0">
                <a:latin typeface="Amatic SC" panose="020B0604020202020204" charset="-79"/>
                <a:cs typeface="Amatic SC" panose="020B0604020202020204" charset="-79"/>
              </a:rPr>
              <a:t>Skrb za skladišče, dostava naročil</a:t>
            </a:r>
            <a:endParaRPr lang="it-IT" sz="18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Shape 188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STRUKTURA ZAPOSLENIH</a:t>
            </a:r>
            <a:endParaRPr dirty="0"/>
          </a:p>
        </p:txBody>
      </p:sp>
      <p:sp>
        <p:nvSpPr>
          <p:cNvPr id="1882" name="Shape 1882"/>
          <p:cNvSpPr/>
          <p:nvPr/>
        </p:nvSpPr>
        <p:spPr>
          <a:xfrm>
            <a:off x="3253459" y="2448702"/>
            <a:ext cx="2902236" cy="3247017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KRATKOROČNO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DIETETIKI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EKONOMISTI</a:t>
            </a:r>
            <a:endParaRPr lang="it-IT" dirty="0" smtClean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INFORMATIK</a:t>
            </a:r>
            <a:endParaRPr lang="sl-SI" dirty="0" smtClean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KOMUNIKOLOG</a:t>
            </a:r>
            <a:endParaRPr lang="it-IT" dirty="0" smtClean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3" name="Shape 1883"/>
          <p:cNvSpPr/>
          <p:nvPr/>
        </p:nvSpPr>
        <p:spPr>
          <a:xfrm>
            <a:off x="120844" y="1838542"/>
            <a:ext cx="3018963" cy="3180916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TRENUTNA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EKONOMSKIH TEHNIKOV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3 DIPLOMIRANI EKONOMISTI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1 DIETETIK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24</a:t>
            </a: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KUHARJEV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it-IT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DOSTAVLJALCEV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sl-SI" dirty="0" smtClean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x="6269348" y="3572423"/>
            <a:ext cx="2874652" cy="3114815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DOLGOROČNO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ANGLIST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DIPLOMIRANI EKONOMISTI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LOGISTIČNI TEHNIKI</a:t>
            </a:r>
            <a:endParaRPr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DISTRIBUCIJSKI CENTRI </a:t>
            </a:r>
            <a:endParaRPr dirty="0"/>
          </a:p>
        </p:txBody>
      </p:sp>
      <p:grpSp>
        <p:nvGrpSpPr>
          <p:cNvPr id="1976" name="Shape 1976"/>
          <p:cNvGrpSpPr/>
          <p:nvPr/>
        </p:nvGrpSpPr>
        <p:grpSpPr>
          <a:xfrm>
            <a:off x="1911434" y="5279641"/>
            <a:ext cx="190252" cy="228701"/>
            <a:chOff x="2898281" y="1033551"/>
            <a:chExt cx="426000" cy="512208"/>
          </a:xfrm>
        </p:grpSpPr>
        <p:sp>
          <p:nvSpPr>
            <p:cNvPr id="1977" name="Shape 1977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0" t="0" r="0" b="0"/>
              <a:pathLst>
                <a:path w="17040" h="19391" extrusionOk="0">
                  <a:moveTo>
                    <a:pt x="152" y="17224"/>
                  </a:moveTo>
                  <a:cubicBezTo>
                    <a:pt x="6799" y="9766"/>
                    <a:pt x="6827" y="9790"/>
                    <a:pt x="13447" y="2308"/>
                  </a:cubicBezTo>
                  <a:cubicBezTo>
                    <a:pt x="14285" y="1359"/>
                    <a:pt x="15634" y="1495"/>
                    <a:pt x="15068" y="363"/>
                  </a:cubicBezTo>
                  <a:cubicBezTo>
                    <a:pt x="14545" y="-682"/>
                    <a:pt x="13949" y="833"/>
                    <a:pt x="13123" y="1660"/>
                  </a:cubicBezTo>
                  <a:cubicBezTo>
                    <a:pt x="9515" y="5267"/>
                    <a:pt x="6844" y="9717"/>
                    <a:pt x="4043" y="13981"/>
                  </a:cubicBezTo>
                  <a:cubicBezTo>
                    <a:pt x="2890" y="15734"/>
                    <a:pt x="-1201" y="20429"/>
                    <a:pt x="477" y="19170"/>
                  </a:cubicBezTo>
                  <a:cubicBezTo>
                    <a:pt x="4145" y="16418"/>
                    <a:pt x="7050" y="12770"/>
                    <a:pt x="10204" y="9442"/>
                  </a:cubicBezTo>
                  <a:cubicBezTo>
                    <a:pt x="12807" y="6694"/>
                    <a:pt x="12852" y="6736"/>
                    <a:pt x="15392" y="3930"/>
                  </a:cubicBezTo>
                  <a:cubicBezTo>
                    <a:pt x="15936" y="3328"/>
                    <a:pt x="17039" y="2182"/>
                    <a:pt x="16365" y="2632"/>
                  </a:cubicBezTo>
                  <a:cubicBezTo>
                    <a:pt x="11976" y="5557"/>
                    <a:pt x="8554" y="9746"/>
                    <a:pt x="5016" y="13657"/>
                  </a:cubicBezTo>
                  <a:cubicBezTo>
                    <a:pt x="3928" y="14859"/>
                    <a:pt x="1924" y="17397"/>
                    <a:pt x="3071" y="16251"/>
                  </a:cubicBezTo>
                  <a:cubicBezTo>
                    <a:pt x="7572" y="11749"/>
                    <a:pt x="12545" y="7353"/>
                    <a:pt x="15392" y="1660"/>
                  </a:cubicBezTo>
                  <a:cubicBezTo>
                    <a:pt x="16367" y="-290"/>
                    <a:pt x="13692" y="3035"/>
                    <a:pt x="12150" y="4578"/>
                  </a:cubicBezTo>
                  <a:cubicBezTo>
                    <a:pt x="8468" y="8259"/>
                    <a:pt x="1774" y="11045"/>
                    <a:pt x="1774" y="16251"/>
                  </a:cubicBezTo>
                  <a:cubicBezTo>
                    <a:pt x="1774" y="18315"/>
                    <a:pt x="4607" y="13246"/>
                    <a:pt x="5989" y="11712"/>
                  </a:cubicBezTo>
                  <a:cubicBezTo>
                    <a:pt x="8601" y="8809"/>
                    <a:pt x="12824" y="6745"/>
                    <a:pt x="13771" y="2957"/>
                  </a:cubicBezTo>
                  <a:cubicBezTo>
                    <a:pt x="14000" y="2039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0" y="10385"/>
                    <a:pt x="1442" y="13347"/>
                    <a:pt x="152" y="17224"/>
                  </a:cubicBezTo>
                  <a:cubicBezTo>
                    <a:pt x="-432" y="18977"/>
                    <a:pt x="1227" y="15717"/>
                    <a:pt x="2422" y="14306"/>
                  </a:cubicBezTo>
                  <a:cubicBezTo>
                    <a:pt x="5484" y="10686"/>
                    <a:pt x="8716" y="7199"/>
                    <a:pt x="12150" y="3930"/>
                  </a:cubicBezTo>
                  <a:cubicBezTo>
                    <a:pt x="13035" y="3086"/>
                    <a:pt x="15837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78" name="Shape 1978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0" t="0" r="0" b="0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5"/>
                    <a:pt x="10497" y="17024"/>
                  </a:cubicBezTo>
                  <a:cubicBezTo>
                    <a:pt x="11829" y="18780"/>
                    <a:pt x="9226" y="15221"/>
                    <a:pt x="7903" y="13457"/>
                  </a:cubicBezTo>
                  <a:cubicBezTo>
                    <a:pt x="7871" y="13414"/>
                    <a:pt x="1093" y="5681"/>
                    <a:pt x="1093" y="5351"/>
                  </a:cubicBezTo>
                  <a:cubicBezTo>
                    <a:pt x="1093" y="535"/>
                    <a:pt x="8440" y="11742"/>
                    <a:pt x="11145" y="15727"/>
                  </a:cubicBezTo>
                  <a:cubicBezTo>
                    <a:pt x="12285" y="17408"/>
                    <a:pt x="14677" y="20563"/>
                    <a:pt x="13091" y="19294"/>
                  </a:cubicBezTo>
                  <a:cubicBezTo>
                    <a:pt x="8886" y="15929"/>
                    <a:pt x="6440" y="10822"/>
                    <a:pt x="3039" y="6648"/>
                  </a:cubicBezTo>
                  <a:cubicBezTo>
                    <a:pt x="2068" y="5457"/>
                    <a:pt x="-364" y="4538"/>
                    <a:pt x="121" y="3081"/>
                  </a:cubicBezTo>
                  <a:cubicBezTo>
                    <a:pt x="1999" y="-2559"/>
                    <a:pt x="9655" y="11518"/>
                    <a:pt x="10821" y="17348"/>
                  </a:cubicBezTo>
                  <a:cubicBezTo>
                    <a:pt x="10979" y="18142"/>
                    <a:pt x="10199" y="16781"/>
                    <a:pt x="9848" y="16051"/>
                  </a:cubicBezTo>
                  <a:cubicBezTo>
                    <a:pt x="8678" y="13622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6"/>
                    <a:pt x="10698" y="12841"/>
                    <a:pt x="11794" y="14430"/>
                  </a:cubicBezTo>
                  <a:cubicBezTo>
                    <a:pt x="12994" y="16170"/>
                    <a:pt x="14958" y="19912"/>
                    <a:pt x="14064" y="17997"/>
                  </a:cubicBezTo>
                  <a:cubicBezTo>
                    <a:pt x="11539" y="12587"/>
                    <a:pt x="8790" y="7066"/>
                    <a:pt x="4660" y="2757"/>
                  </a:cubicBezTo>
                  <a:cubicBezTo>
                    <a:pt x="3701" y="1756"/>
                    <a:pt x="1729" y="440"/>
                    <a:pt x="2066" y="1784"/>
                  </a:cubicBezTo>
                  <a:cubicBezTo>
                    <a:pt x="3142" y="6086"/>
                    <a:pt x="8767" y="7620"/>
                    <a:pt x="11794" y="10863"/>
                  </a:cubicBezTo>
                  <a:cubicBezTo>
                    <a:pt x="13482" y="12672"/>
                    <a:pt x="16446" y="13704"/>
                    <a:pt x="14388" y="15078"/>
                  </a:cubicBezTo>
                  <a:cubicBezTo>
                    <a:pt x="12289" y="16477"/>
                    <a:pt x="12537" y="13359"/>
                    <a:pt x="10821" y="11512"/>
                  </a:cubicBezTo>
                  <a:cubicBezTo>
                    <a:pt x="8064" y="8543"/>
                    <a:pt x="5451" y="5410"/>
                    <a:pt x="2390" y="2757"/>
                  </a:cubicBezTo>
                  <a:cubicBezTo>
                    <a:pt x="1777" y="2226"/>
                    <a:pt x="791" y="1031"/>
                    <a:pt x="1093" y="1784"/>
                  </a:cubicBezTo>
                  <a:cubicBezTo>
                    <a:pt x="3344" y="7411"/>
                    <a:pt x="7379" y="12149"/>
                    <a:pt x="10497" y="17348"/>
                  </a:cubicBezTo>
                  <a:cubicBezTo>
                    <a:pt x="10983" y="18158"/>
                    <a:pt x="1254" y="0"/>
                    <a:pt x="1742" y="487"/>
                  </a:cubicBezTo>
                  <a:cubicBezTo>
                    <a:pt x="6915" y="5657"/>
                    <a:pt x="19228" y="13464"/>
                    <a:pt x="14064" y="18645"/>
                  </a:cubicBezTo>
                  <a:cubicBezTo>
                    <a:pt x="13340" y="19371"/>
                    <a:pt x="13901" y="17602"/>
                    <a:pt x="13415" y="16700"/>
                  </a:cubicBezTo>
                  <a:cubicBezTo>
                    <a:pt x="11124" y="12447"/>
                    <a:pt x="8748" y="6621"/>
                    <a:pt x="4012" y="5675"/>
                  </a:cubicBezTo>
                  <a:cubicBezTo>
                    <a:pt x="3534" y="5579"/>
                    <a:pt x="3770" y="6225"/>
                    <a:pt x="4012" y="6648"/>
                  </a:cubicBezTo>
                  <a:cubicBezTo>
                    <a:pt x="6661" y="11284"/>
                    <a:pt x="8348" y="17930"/>
                    <a:pt x="13415" y="19618"/>
                  </a:cubicBezTo>
                  <a:cubicBezTo>
                    <a:pt x="14921" y="20119"/>
                    <a:pt x="4448" y="8918"/>
                    <a:pt x="7254" y="8918"/>
                  </a:cubicBezTo>
                  <a:cubicBezTo>
                    <a:pt x="11425" y="8918"/>
                    <a:pt x="13700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979" name="Shape 1979"/>
          <p:cNvGrpSpPr/>
          <p:nvPr/>
        </p:nvGrpSpPr>
        <p:grpSpPr>
          <a:xfrm>
            <a:off x="1798612" y="3211404"/>
            <a:ext cx="190252" cy="228701"/>
            <a:chOff x="2898281" y="1033551"/>
            <a:chExt cx="426000" cy="512208"/>
          </a:xfrm>
        </p:grpSpPr>
        <p:sp>
          <p:nvSpPr>
            <p:cNvPr id="1980" name="Shape 1980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0" t="0" r="0" b="0"/>
              <a:pathLst>
                <a:path w="17040" h="19391" extrusionOk="0">
                  <a:moveTo>
                    <a:pt x="152" y="17224"/>
                  </a:moveTo>
                  <a:cubicBezTo>
                    <a:pt x="6799" y="9766"/>
                    <a:pt x="6827" y="9790"/>
                    <a:pt x="13447" y="2308"/>
                  </a:cubicBezTo>
                  <a:cubicBezTo>
                    <a:pt x="14285" y="1359"/>
                    <a:pt x="15634" y="1495"/>
                    <a:pt x="15068" y="363"/>
                  </a:cubicBezTo>
                  <a:cubicBezTo>
                    <a:pt x="14545" y="-682"/>
                    <a:pt x="13949" y="833"/>
                    <a:pt x="13123" y="1660"/>
                  </a:cubicBezTo>
                  <a:cubicBezTo>
                    <a:pt x="9515" y="5267"/>
                    <a:pt x="6844" y="9717"/>
                    <a:pt x="4043" y="13981"/>
                  </a:cubicBezTo>
                  <a:cubicBezTo>
                    <a:pt x="2890" y="15734"/>
                    <a:pt x="-1201" y="20429"/>
                    <a:pt x="477" y="19170"/>
                  </a:cubicBezTo>
                  <a:cubicBezTo>
                    <a:pt x="4145" y="16418"/>
                    <a:pt x="7050" y="12770"/>
                    <a:pt x="10204" y="9442"/>
                  </a:cubicBezTo>
                  <a:cubicBezTo>
                    <a:pt x="12807" y="6694"/>
                    <a:pt x="12852" y="6736"/>
                    <a:pt x="15392" y="3930"/>
                  </a:cubicBezTo>
                  <a:cubicBezTo>
                    <a:pt x="15936" y="3328"/>
                    <a:pt x="17039" y="2182"/>
                    <a:pt x="16365" y="2632"/>
                  </a:cubicBezTo>
                  <a:cubicBezTo>
                    <a:pt x="11976" y="5557"/>
                    <a:pt x="8554" y="9746"/>
                    <a:pt x="5016" y="13657"/>
                  </a:cubicBezTo>
                  <a:cubicBezTo>
                    <a:pt x="3928" y="14859"/>
                    <a:pt x="1924" y="17397"/>
                    <a:pt x="3071" y="16251"/>
                  </a:cubicBezTo>
                  <a:cubicBezTo>
                    <a:pt x="7572" y="11749"/>
                    <a:pt x="12545" y="7353"/>
                    <a:pt x="15392" y="1660"/>
                  </a:cubicBezTo>
                  <a:cubicBezTo>
                    <a:pt x="16367" y="-290"/>
                    <a:pt x="13692" y="3035"/>
                    <a:pt x="12150" y="4578"/>
                  </a:cubicBezTo>
                  <a:cubicBezTo>
                    <a:pt x="8468" y="8259"/>
                    <a:pt x="1774" y="11045"/>
                    <a:pt x="1774" y="16251"/>
                  </a:cubicBezTo>
                  <a:cubicBezTo>
                    <a:pt x="1774" y="18315"/>
                    <a:pt x="4607" y="13246"/>
                    <a:pt x="5989" y="11712"/>
                  </a:cubicBezTo>
                  <a:cubicBezTo>
                    <a:pt x="8601" y="8809"/>
                    <a:pt x="12824" y="6745"/>
                    <a:pt x="13771" y="2957"/>
                  </a:cubicBezTo>
                  <a:cubicBezTo>
                    <a:pt x="14000" y="2039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0" y="10385"/>
                    <a:pt x="1442" y="13347"/>
                    <a:pt x="152" y="17224"/>
                  </a:cubicBezTo>
                  <a:cubicBezTo>
                    <a:pt x="-432" y="18977"/>
                    <a:pt x="1227" y="15717"/>
                    <a:pt x="2422" y="14306"/>
                  </a:cubicBezTo>
                  <a:cubicBezTo>
                    <a:pt x="5484" y="10686"/>
                    <a:pt x="8716" y="7199"/>
                    <a:pt x="12150" y="3930"/>
                  </a:cubicBezTo>
                  <a:cubicBezTo>
                    <a:pt x="13035" y="3086"/>
                    <a:pt x="15837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81" name="Shape 1981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0" t="0" r="0" b="0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5"/>
                    <a:pt x="10497" y="17024"/>
                  </a:cubicBezTo>
                  <a:cubicBezTo>
                    <a:pt x="11829" y="18780"/>
                    <a:pt x="9226" y="15221"/>
                    <a:pt x="7903" y="13457"/>
                  </a:cubicBezTo>
                  <a:cubicBezTo>
                    <a:pt x="7871" y="13414"/>
                    <a:pt x="1093" y="5681"/>
                    <a:pt x="1093" y="5351"/>
                  </a:cubicBezTo>
                  <a:cubicBezTo>
                    <a:pt x="1093" y="535"/>
                    <a:pt x="8440" y="11742"/>
                    <a:pt x="11145" y="15727"/>
                  </a:cubicBezTo>
                  <a:cubicBezTo>
                    <a:pt x="12285" y="17408"/>
                    <a:pt x="14677" y="20563"/>
                    <a:pt x="13091" y="19294"/>
                  </a:cubicBezTo>
                  <a:cubicBezTo>
                    <a:pt x="8886" y="15929"/>
                    <a:pt x="6440" y="10822"/>
                    <a:pt x="3039" y="6648"/>
                  </a:cubicBezTo>
                  <a:cubicBezTo>
                    <a:pt x="2068" y="5457"/>
                    <a:pt x="-364" y="4538"/>
                    <a:pt x="121" y="3081"/>
                  </a:cubicBezTo>
                  <a:cubicBezTo>
                    <a:pt x="1999" y="-2559"/>
                    <a:pt x="9655" y="11518"/>
                    <a:pt x="10821" y="17348"/>
                  </a:cubicBezTo>
                  <a:cubicBezTo>
                    <a:pt x="10979" y="18142"/>
                    <a:pt x="10199" y="16781"/>
                    <a:pt x="9848" y="16051"/>
                  </a:cubicBezTo>
                  <a:cubicBezTo>
                    <a:pt x="8678" y="13622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6"/>
                    <a:pt x="10698" y="12841"/>
                    <a:pt x="11794" y="14430"/>
                  </a:cubicBezTo>
                  <a:cubicBezTo>
                    <a:pt x="12994" y="16170"/>
                    <a:pt x="14958" y="19912"/>
                    <a:pt x="14064" y="17997"/>
                  </a:cubicBezTo>
                  <a:cubicBezTo>
                    <a:pt x="11539" y="12587"/>
                    <a:pt x="8790" y="7066"/>
                    <a:pt x="4660" y="2757"/>
                  </a:cubicBezTo>
                  <a:cubicBezTo>
                    <a:pt x="3701" y="1756"/>
                    <a:pt x="1729" y="440"/>
                    <a:pt x="2066" y="1784"/>
                  </a:cubicBezTo>
                  <a:cubicBezTo>
                    <a:pt x="3142" y="6086"/>
                    <a:pt x="8767" y="7620"/>
                    <a:pt x="11794" y="10863"/>
                  </a:cubicBezTo>
                  <a:cubicBezTo>
                    <a:pt x="13482" y="12672"/>
                    <a:pt x="16446" y="13704"/>
                    <a:pt x="14388" y="15078"/>
                  </a:cubicBezTo>
                  <a:cubicBezTo>
                    <a:pt x="12289" y="16477"/>
                    <a:pt x="12537" y="13359"/>
                    <a:pt x="10821" y="11512"/>
                  </a:cubicBezTo>
                  <a:cubicBezTo>
                    <a:pt x="8064" y="8543"/>
                    <a:pt x="5451" y="5410"/>
                    <a:pt x="2390" y="2757"/>
                  </a:cubicBezTo>
                  <a:cubicBezTo>
                    <a:pt x="1777" y="2226"/>
                    <a:pt x="791" y="1031"/>
                    <a:pt x="1093" y="1784"/>
                  </a:cubicBezTo>
                  <a:cubicBezTo>
                    <a:pt x="3344" y="7411"/>
                    <a:pt x="7379" y="12149"/>
                    <a:pt x="10497" y="17348"/>
                  </a:cubicBezTo>
                  <a:cubicBezTo>
                    <a:pt x="10983" y="18158"/>
                    <a:pt x="1254" y="0"/>
                    <a:pt x="1742" y="487"/>
                  </a:cubicBezTo>
                  <a:cubicBezTo>
                    <a:pt x="6915" y="5657"/>
                    <a:pt x="19228" y="13464"/>
                    <a:pt x="14064" y="18645"/>
                  </a:cubicBezTo>
                  <a:cubicBezTo>
                    <a:pt x="13340" y="19371"/>
                    <a:pt x="13901" y="17602"/>
                    <a:pt x="13415" y="16700"/>
                  </a:cubicBezTo>
                  <a:cubicBezTo>
                    <a:pt x="11124" y="12447"/>
                    <a:pt x="8748" y="6621"/>
                    <a:pt x="4012" y="5675"/>
                  </a:cubicBezTo>
                  <a:cubicBezTo>
                    <a:pt x="3534" y="5579"/>
                    <a:pt x="3770" y="6225"/>
                    <a:pt x="4012" y="6648"/>
                  </a:cubicBezTo>
                  <a:cubicBezTo>
                    <a:pt x="6661" y="11284"/>
                    <a:pt x="8348" y="17930"/>
                    <a:pt x="13415" y="19618"/>
                  </a:cubicBezTo>
                  <a:cubicBezTo>
                    <a:pt x="14921" y="20119"/>
                    <a:pt x="4448" y="8918"/>
                    <a:pt x="7254" y="8918"/>
                  </a:cubicBezTo>
                  <a:cubicBezTo>
                    <a:pt x="11425" y="8918"/>
                    <a:pt x="13700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982" name="Shape 1982"/>
          <p:cNvGrpSpPr/>
          <p:nvPr/>
        </p:nvGrpSpPr>
        <p:grpSpPr>
          <a:xfrm>
            <a:off x="5789957" y="2783865"/>
            <a:ext cx="190252" cy="228701"/>
            <a:chOff x="2898281" y="1033551"/>
            <a:chExt cx="426000" cy="512208"/>
          </a:xfrm>
        </p:grpSpPr>
        <p:sp>
          <p:nvSpPr>
            <p:cNvPr id="1983" name="Shape 1983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0" t="0" r="0" b="0"/>
              <a:pathLst>
                <a:path w="17040" h="19391" extrusionOk="0">
                  <a:moveTo>
                    <a:pt x="152" y="17224"/>
                  </a:moveTo>
                  <a:cubicBezTo>
                    <a:pt x="6799" y="9766"/>
                    <a:pt x="6827" y="9790"/>
                    <a:pt x="13447" y="2308"/>
                  </a:cubicBezTo>
                  <a:cubicBezTo>
                    <a:pt x="14285" y="1359"/>
                    <a:pt x="15634" y="1495"/>
                    <a:pt x="15068" y="363"/>
                  </a:cubicBezTo>
                  <a:cubicBezTo>
                    <a:pt x="14545" y="-682"/>
                    <a:pt x="13949" y="833"/>
                    <a:pt x="13123" y="1660"/>
                  </a:cubicBezTo>
                  <a:cubicBezTo>
                    <a:pt x="9515" y="5267"/>
                    <a:pt x="6844" y="9717"/>
                    <a:pt x="4043" y="13981"/>
                  </a:cubicBezTo>
                  <a:cubicBezTo>
                    <a:pt x="2890" y="15734"/>
                    <a:pt x="-1201" y="20429"/>
                    <a:pt x="477" y="19170"/>
                  </a:cubicBezTo>
                  <a:cubicBezTo>
                    <a:pt x="4145" y="16418"/>
                    <a:pt x="7050" y="12770"/>
                    <a:pt x="10204" y="9442"/>
                  </a:cubicBezTo>
                  <a:cubicBezTo>
                    <a:pt x="12807" y="6694"/>
                    <a:pt x="12852" y="6736"/>
                    <a:pt x="15392" y="3930"/>
                  </a:cubicBezTo>
                  <a:cubicBezTo>
                    <a:pt x="15936" y="3328"/>
                    <a:pt x="17039" y="2182"/>
                    <a:pt x="16365" y="2632"/>
                  </a:cubicBezTo>
                  <a:cubicBezTo>
                    <a:pt x="11976" y="5557"/>
                    <a:pt x="8554" y="9746"/>
                    <a:pt x="5016" y="13657"/>
                  </a:cubicBezTo>
                  <a:cubicBezTo>
                    <a:pt x="3928" y="14859"/>
                    <a:pt x="1924" y="17397"/>
                    <a:pt x="3071" y="16251"/>
                  </a:cubicBezTo>
                  <a:cubicBezTo>
                    <a:pt x="7572" y="11749"/>
                    <a:pt x="12545" y="7353"/>
                    <a:pt x="15392" y="1660"/>
                  </a:cubicBezTo>
                  <a:cubicBezTo>
                    <a:pt x="16367" y="-290"/>
                    <a:pt x="13692" y="3035"/>
                    <a:pt x="12150" y="4578"/>
                  </a:cubicBezTo>
                  <a:cubicBezTo>
                    <a:pt x="8468" y="8259"/>
                    <a:pt x="1774" y="11045"/>
                    <a:pt x="1774" y="16251"/>
                  </a:cubicBezTo>
                  <a:cubicBezTo>
                    <a:pt x="1774" y="18315"/>
                    <a:pt x="4607" y="13246"/>
                    <a:pt x="5989" y="11712"/>
                  </a:cubicBezTo>
                  <a:cubicBezTo>
                    <a:pt x="8601" y="8809"/>
                    <a:pt x="12824" y="6745"/>
                    <a:pt x="13771" y="2957"/>
                  </a:cubicBezTo>
                  <a:cubicBezTo>
                    <a:pt x="14000" y="2039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0" y="10385"/>
                    <a:pt x="1442" y="13347"/>
                    <a:pt x="152" y="17224"/>
                  </a:cubicBezTo>
                  <a:cubicBezTo>
                    <a:pt x="-432" y="18977"/>
                    <a:pt x="1227" y="15717"/>
                    <a:pt x="2422" y="14306"/>
                  </a:cubicBezTo>
                  <a:cubicBezTo>
                    <a:pt x="5484" y="10686"/>
                    <a:pt x="8716" y="7199"/>
                    <a:pt x="12150" y="3930"/>
                  </a:cubicBezTo>
                  <a:cubicBezTo>
                    <a:pt x="13035" y="3086"/>
                    <a:pt x="15837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84" name="Shape 1984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0" t="0" r="0" b="0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5"/>
                    <a:pt x="10497" y="17024"/>
                  </a:cubicBezTo>
                  <a:cubicBezTo>
                    <a:pt x="11829" y="18780"/>
                    <a:pt x="9226" y="15221"/>
                    <a:pt x="7903" y="13457"/>
                  </a:cubicBezTo>
                  <a:cubicBezTo>
                    <a:pt x="7871" y="13414"/>
                    <a:pt x="1093" y="5681"/>
                    <a:pt x="1093" y="5351"/>
                  </a:cubicBezTo>
                  <a:cubicBezTo>
                    <a:pt x="1093" y="535"/>
                    <a:pt x="8440" y="11742"/>
                    <a:pt x="11145" y="15727"/>
                  </a:cubicBezTo>
                  <a:cubicBezTo>
                    <a:pt x="12285" y="17408"/>
                    <a:pt x="14677" y="20563"/>
                    <a:pt x="13091" y="19294"/>
                  </a:cubicBezTo>
                  <a:cubicBezTo>
                    <a:pt x="8886" y="15929"/>
                    <a:pt x="6440" y="10822"/>
                    <a:pt x="3039" y="6648"/>
                  </a:cubicBezTo>
                  <a:cubicBezTo>
                    <a:pt x="2068" y="5457"/>
                    <a:pt x="-364" y="4538"/>
                    <a:pt x="121" y="3081"/>
                  </a:cubicBezTo>
                  <a:cubicBezTo>
                    <a:pt x="1999" y="-2559"/>
                    <a:pt x="9655" y="11518"/>
                    <a:pt x="10821" y="17348"/>
                  </a:cubicBezTo>
                  <a:cubicBezTo>
                    <a:pt x="10979" y="18142"/>
                    <a:pt x="10199" y="16781"/>
                    <a:pt x="9848" y="16051"/>
                  </a:cubicBezTo>
                  <a:cubicBezTo>
                    <a:pt x="8678" y="13622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6"/>
                    <a:pt x="10698" y="12841"/>
                    <a:pt x="11794" y="14430"/>
                  </a:cubicBezTo>
                  <a:cubicBezTo>
                    <a:pt x="12994" y="16170"/>
                    <a:pt x="14958" y="19912"/>
                    <a:pt x="14064" y="17997"/>
                  </a:cubicBezTo>
                  <a:cubicBezTo>
                    <a:pt x="11539" y="12587"/>
                    <a:pt x="8790" y="7066"/>
                    <a:pt x="4660" y="2757"/>
                  </a:cubicBezTo>
                  <a:cubicBezTo>
                    <a:pt x="3701" y="1756"/>
                    <a:pt x="1729" y="440"/>
                    <a:pt x="2066" y="1784"/>
                  </a:cubicBezTo>
                  <a:cubicBezTo>
                    <a:pt x="3142" y="6086"/>
                    <a:pt x="8767" y="7620"/>
                    <a:pt x="11794" y="10863"/>
                  </a:cubicBezTo>
                  <a:cubicBezTo>
                    <a:pt x="13482" y="12672"/>
                    <a:pt x="16446" y="13704"/>
                    <a:pt x="14388" y="15078"/>
                  </a:cubicBezTo>
                  <a:cubicBezTo>
                    <a:pt x="12289" y="16477"/>
                    <a:pt x="12537" y="13359"/>
                    <a:pt x="10821" y="11512"/>
                  </a:cubicBezTo>
                  <a:cubicBezTo>
                    <a:pt x="8064" y="8543"/>
                    <a:pt x="5451" y="5410"/>
                    <a:pt x="2390" y="2757"/>
                  </a:cubicBezTo>
                  <a:cubicBezTo>
                    <a:pt x="1777" y="2226"/>
                    <a:pt x="791" y="1031"/>
                    <a:pt x="1093" y="1784"/>
                  </a:cubicBezTo>
                  <a:cubicBezTo>
                    <a:pt x="3344" y="7411"/>
                    <a:pt x="7379" y="12149"/>
                    <a:pt x="10497" y="17348"/>
                  </a:cubicBezTo>
                  <a:cubicBezTo>
                    <a:pt x="10983" y="18158"/>
                    <a:pt x="1254" y="0"/>
                    <a:pt x="1742" y="487"/>
                  </a:cubicBezTo>
                  <a:cubicBezTo>
                    <a:pt x="6915" y="5657"/>
                    <a:pt x="19228" y="13464"/>
                    <a:pt x="14064" y="18645"/>
                  </a:cubicBezTo>
                  <a:cubicBezTo>
                    <a:pt x="13340" y="19371"/>
                    <a:pt x="13901" y="17602"/>
                    <a:pt x="13415" y="16700"/>
                  </a:cubicBezTo>
                  <a:cubicBezTo>
                    <a:pt x="11124" y="12447"/>
                    <a:pt x="8748" y="6621"/>
                    <a:pt x="4012" y="5675"/>
                  </a:cubicBezTo>
                  <a:cubicBezTo>
                    <a:pt x="3534" y="5579"/>
                    <a:pt x="3770" y="6225"/>
                    <a:pt x="4012" y="6648"/>
                  </a:cubicBezTo>
                  <a:cubicBezTo>
                    <a:pt x="6661" y="11284"/>
                    <a:pt x="8348" y="17930"/>
                    <a:pt x="13415" y="19618"/>
                  </a:cubicBezTo>
                  <a:cubicBezTo>
                    <a:pt x="14921" y="20119"/>
                    <a:pt x="4448" y="8918"/>
                    <a:pt x="7254" y="8918"/>
                  </a:cubicBezTo>
                  <a:cubicBezTo>
                    <a:pt x="11425" y="8918"/>
                    <a:pt x="13700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985" name="Shape 1985"/>
          <p:cNvGrpSpPr/>
          <p:nvPr/>
        </p:nvGrpSpPr>
        <p:grpSpPr>
          <a:xfrm>
            <a:off x="6782542" y="5171415"/>
            <a:ext cx="190252" cy="228701"/>
            <a:chOff x="2898281" y="1033551"/>
            <a:chExt cx="426000" cy="512208"/>
          </a:xfrm>
        </p:grpSpPr>
        <p:sp>
          <p:nvSpPr>
            <p:cNvPr id="1986" name="Shape 1986"/>
            <p:cNvSpPr/>
            <p:nvPr/>
          </p:nvSpPr>
          <p:spPr>
            <a:xfrm>
              <a:off x="2898281" y="1060984"/>
              <a:ext cx="426000" cy="484775"/>
            </a:xfrm>
            <a:custGeom>
              <a:avLst/>
              <a:gdLst/>
              <a:ahLst/>
              <a:cxnLst/>
              <a:rect l="0" t="0" r="0" b="0"/>
              <a:pathLst>
                <a:path w="17040" h="19391" extrusionOk="0">
                  <a:moveTo>
                    <a:pt x="152" y="17224"/>
                  </a:moveTo>
                  <a:cubicBezTo>
                    <a:pt x="6799" y="9766"/>
                    <a:pt x="6827" y="9790"/>
                    <a:pt x="13447" y="2308"/>
                  </a:cubicBezTo>
                  <a:cubicBezTo>
                    <a:pt x="14285" y="1359"/>
                    <a:pt x="15634" y="1495"/>
                    <a:pt x="15068" y="363"/>
                  </a:cubicBezTo>
                  <a:cubicBezTo>
                    <a:pt x="14545" y="-682"/>
                    <a:pt x="13949" y="833"/>
                    <a:pt x="13123" y="1660"/>
                  </a:cubicBezTo>
                  <a:cubicBezTo>
                    <a:pt x="9515" y="5267"/>
                    <a:pt x="6844" y="9717"/>
                    <a:pt x="4043" y="13981"/>
                  </a:cubicBezTo>
                  <a:cubicBezTo>
                    <a:pt x="2890" y="15734"/>
                    <a:pt x="-1201" y="20429"/>
                    <a:pt x="477" y="19170"/>
                  </a:cubicBezTo>
                  <a:cubicBezTo>
                    <a:pt x="4145" y="16418"/>
                    <a:pt x="7050" y="12770"/>
                    <a:pt x="10204" y="9442"/>
                  </a:cubicBezTo>
                  <a:cubicBezTo>
                    <a:pt x="12807" y="6694"/>
                    <a:pt x="12852" y="6736"/>
                    <a:pt x="15392" y="3930"/>
                  </a:cubicBezTo>
                  <a:cubicBezTo>
                    <a:pt x="15936" y="3328"/>
                    <a:pt x="17039" y="2182"/>
                    <a:pt x="16365" y="2632"/>
                  </a:cubicBezTo>
                  <a:cubicBezTo>
                    <a:pt x="11976" y="5557"/>
                    <a:pt x="8554" y="9746"/>
                    <a:pt x="5016" y="13657"/>
                  </a:cubicBezTo>
                  <a:cubicBezTo>
                    <a:pt x="3928" y="14859"/>
                    <a:pt x="1924" y="17397"/>
                    <a:pt x="3071" y="16251"/>
                  </a:cubicBezTo>
                  <a:cubicBezTo>
                    <a:pt x="7572" y="11749"/>
                    <a:pt x="12545" y="7353"/>
                    <a:pt x="15392" y="1660"/>
                  </a:cubicBezTo>
                  <a:cubicBezTo>
                    <a:pt x="16367" y="-290"/>
                    <a:pt x="13692" y="3035"/>
                    <a:pt x="12150" y="4578"/>
                  </a:cubicBezTo>
                  <a:cubicBezTo>
                    <a:pt x="8468" y="8259"/>
                    <a:pt x="1774" y="11045"/>
                    <a:pt x="1774" y="16251"/>
                  </a:cubicBezTo>
                  <a:cubicBezTo>
                    <a:pt x="1774" y="18315"/>
                    <a:pt x="4607" y="13246"/>
                    <a:pt x="5989" y="11712"/>
                  </a:cubicBezTo>
                  <a:cubicBezTo>
                    <a:pt x="8601" y="8809"/>
                    <a:pt x="12824" y="6745"/>
                    <a:pt x="13771" y="2957"/>
                  </a:cubicBezTo>
                  <a:cubicBezTo>
                    <a:pt x="14000" y="2039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0" y="10385"/>
                    <a:pt x="1442" y="13347"/>
                    <a:pt x="152" y="17224"/>
                  </a:cubicBezTo>
                  <a:cubicBezTo>
                    <a:pt x="-432" y="18977"/>
                    <a:pt x="1227" y="15717"/>
                    <a:pt x="2422" y="14306"/>
                  </a:cubicBezTo>
                  <a:cubicBezTo>
                    <a:pt x="5484" y="10686"/>
                    <a:pt x="8716" y="7199"/>
                    <a:pt x="12150" y="3930"/>
                  </a:cubicBezTo>
                  <a:cubicBezTo>
                    <a:pt x="13035" y="3086"/>
                    <a:pt x="15837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87" name="Shape 1987"/>
            <p:cNvSpPr/>
            <p:nvPr/>
          </p:nvSpPr>
          <p:spPr>
            <a:xfrm>
              <a:off x="2907167" y="1033551"/>
              <a:ext cx="384425" cy="497825"/>
            </a:xfrm>
            <a:custGeom>
              <a:avLst/>
              <a:gdLst/>
              <a:ahLst/>
              <a:cxnLst/>
              <a:rect l="0" t="0" r="0" b="0"/>
              <a:pathLst>
                <a:path w="15377" h="19913" extrusionOk="0">
                  <a:moveTo>
                    <a:pt x="769" y="4054"/>
                  </a:moveTo>
                  <a:cubicBezTo>
                    <a:pt x="5633" y="10539"/>
                    <a:pt x="5597" y="10565"/>
                    <a:pt x="10497" y="17024"/>
                  </a:cubicBezTo>
                  <a:cubicBezTo>
                    <a:pt x="11829" y="18780"/>
                    <a:pt x="9226" y="15221"/>
                    <a:pt x="7903" y="13457"/>
                  </a:cubicBezTo>
                  <a:cubicBezTo>
                    <a:pt x="7871" y="13414"/>
                    <a:pt x="1093" y="5681"/>
                    <a:pt x="1093" y="5351"/>
                  </a:cubicBezTo>
                  <a:cubicBezTo>
                    <a:pt x="1093" y="535"/>
                    <a:pt x="8440" y="11742"/>
                    <a:pt x="11145" y="15727"/>
                  </a:cubicBezTo>
                  <a:cubicBezTo>
                    <a:pt x="12285" y="17408"/>
                    <a:pt x="14677" y="20563"/>
                    <a:pt x="13091" y="19294"/>
                  </a:cubicBezTo>
                  <a:cubicBezTo>
                    <a:pt x="8886" y="15929"/>
                    <a:pt x="6440" y="10822"/>
                    <a:pt x="3039" y="6648"/>
                  </a:cubicBezTo>
                  <a:cubicBezTo>
                    <a:pt x="2068" y="5457"/>
                    <a:pt x="-364" y="4538"/>
                    <a:pt x="121" y="3081"/>
                  </a:cubicBezTo>
                  <a:cubicBezTo>
                    <a:pt x="1999" y="-2559"/>
                    <a:pt x="9655" y="11518"/>
                    <a:pt x="10821" y="17348"/>
                  </a:cubicBezTo>
                  <a:cubicBezTo>
                    <a:pt x="10979" y="18142"/>
                    <a:pt x="10199" y="16781"/>
                    <a:pt x="9848" y="16051"/>
                  </a:cubicBezTo>
                  <a:cubicBezTo>
                    <a:pt x="8678" y="13622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6"/>
                    <a:pt x="10698" y="12841"/>
                    <a:pt x="11794" y="14430"/>
                  </a:cubicBezTo>
                  <a:cubicBezTo>
                    <a:pt x="12994" y="16170"/>
                    <a:pt x="14958" y="19912"/>
                    <a:pt x="14064" y="17997"/>
                  </a:cubicBezTo>
                  <a:cubicBezTo>
                    <a:pt x="11539" y="12587"/>
                    <a:pt x="8790" y="7066"/>
                    <a:pt x="4660" y="2757"/>
                  </a:cubicBezTo>
                  <a:cubicBezTo>
                    <a:pt x="3701" y="1756"/>
                    <a:pt x="1729" y="440"/>
                    <a:pt x="2066" y="1784"/>
                  </a:cubicBezTo>
                  <a:cubicBezTo>
                    <a:pt x="3142" y="6086"/>
                    <a:pt x="8767" y="7620"/>
                    <a:pt x="11794" y="10863"/>
                  </a:cubicBezTo>
                  <a:cubicBezTo>
                    <a:pt x="13482" y="12672"/>
                    <a:pt x="16446" y="13704"/>
                    <a:pt x="14388" y="15078"/>
                  </a:cubicBezTo>
                  <a:cubicBezTo>
                    <a:pt x="12289" y="16477"/>
                    <a:pt x="12537" y="13359"/>
                    <a:pt x="10821" y="11512"/>
                  </a:cubicBezTo>
                  <a:cubicBezTo>
                    <a:pt x="8064" y="8543"/>
                    <a:pt x="5451" y="5410"/>
                    <a:pt x="2390" y="2757"/>
                  </a:cubicBezTo>
                  <a:cubicBezTo>
                    <a:pt x="1777" y="2226"/>
                    <a:pt x="791" y="1031"/>
                    <a:pt x="1093" y="1784"/>
                  </a:cubicBezTo>
                  <a:cubicBezTo>
                    <a:pt x="3344" y="7411"/>
                    <a:pt x="7379" y="12149"/>
                    <a:pt x="10497" y="17348"/>
                  </a:cubicBezTo>
                  <a:cubicBezTo>
                    <a:pt x="10983" y="18158"/>
                    <a:pt x="1254" y="0"/>
                    <a:pt x="1742" y="487"/>
                  </a:cubicBezTo>
                  <a:cubicBezTo>
                    <a:pt x="6915" y="5657"/>
                    <a:pt x="19228" y="13464"/>
                    <a:pt x="14064" y="18645"/>
                  </a:cubicBezTo>
                  <a:cubicBezTo>
                    <a:pt x="13340" y="19371"/>
                    <a:pt x="13901" y="17602"/>
                    <a:pt x="13415" y="16700"/>
                  </a:cubicBezTo>
                  <a:cubicBezTo>
                    <a:pt x="11124" y="12447"/>
                    <a:pt x="8748" y="6621"/>
                    <a:pt x="4012" y="5675"/>
                  </a:cubicBezTo>
                  <a:cubicBezTo>
                    <a:pt x="3534" y="5579"/>
                    <a:pt x="3770" y="6225"/>
                    <a:pt x="4012" y="6648"/>
                  </a:cubicBezTo>
                  <a:cubicBezTo>
                    <a:pt x="6661" y="11284"/>
                    <a:pt x="8348" y="17930"/>
                    <a:pt x="13415" y="19618"/>
                  </a:cubicBezTo>
                  <a:cubicBezTo>
                    <a:pt x="14921" y="20119"/>
                    <a:pt x="4448" y="8918"/>
                    <a:pt x="7254" y="8918"/>
                  </a:cubicBezTo>
                  <a:cubicBezTo>
                    <a:pt x="11425" y="8918"/>
                    <a:pt x="13700" y="14921"/>
                    <a:pt x="14712" y="18969"/>
                  </a:cubicBezTo>
                </a:path>
              </a:pathLst>
            </a:custGeom>
            <a:noFill/>
            <a:ln w="9525" cap="flat" cmpd="sng">
              <a:solidFill>
                <a:srgbClr val="F55D4B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81" y="1537353"/>
            <a:ext cx="6205170" cy="43052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196" y="2657239"/>
            <a:ext cx="201185" cy="2377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07" y="3310117"/>
            <a:ext cx="201185" cy="2377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273" y="4945899"/>
            <a:ext cx="201185" cy="2377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415" y="3151792"/>
            <a:ext cx="201185" cy="2377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995" y="3808868"/>
            <a:ext cx="201185" cy="23776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722" y="4820338"/>
            <a:ext cx="201185" cy="2377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841" y="4177055"/>
            <a:ext cx="201185" cy="2377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04" y="2546100"/>
            <a:ext cx="201185" cy="23776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19" y="2197288"/>
            <a:ext cx="201185" cy="23776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686" y="3689986"/>
            <a:ext cx="201185" cy="23776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570" y="4820339"/>
            <a:ext cx="201185" cy="23776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81" y="3769135"/>
            <a:ext cx="201185" cy="23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Shape 2004"/>
          <p:cNvSpPr txBox="1">
            <a:spLocks noGrp="1"/>
          </p:cNvSpPr>
          <p:nvPr>
            <p:ph type="ctrTitle" idx="4294967295"/>
          </p:nvPr>
        </p:nvSpPr>
        <p:spPr>
          <a:xfrm>
            <a:off x="685800" y="1557068"/>
            <a:ext cx="7772400" cy="119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7200" dirty="0" smtClean="0">
                <a:solidFill>
                  <a:srgbClr val="FFFFFF"/>
                </a:solidFill>
              </a:rPr>
              <a:t>12 KUHINJ </a:t>
            </a:r>
            <a:br>
              <a:rPr lang="sl-SI" sz="7200" dirty="0" smtClean="0">
                <a:solidFill>
                  <a:srgbClr val="FFFFFF"/>
                </a:solidFill>
              </a:rPr>
            </a:br>
            <a:r>
              <a:rPr lang="sl-SI" sz="7200" dirty="0" smtClean="0">
                <a:solidFill>
                  <a:srgbClr val="FFFFFF"/>
                </a:solidFill>
              </a:rPr>
              <a:t>12 DISTRIBUCIJSKIH CENTROV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06" name="Shape 2006"/>
          <p:cNvSpPr txBox="1">
            <a:spLocks noGrp="1"/>
          </p:cNvSpPr>
          <p:nvPr>
            <p:ph type="ctrTitle" idx="4294967295"/>
          </p:nvPr>
        </p:nvSpPr>
        <p:spPr>
          <a:xfrm>
            <a:off x="685800" y="4369200"/>
            <a:ext cx="7772400" cy="119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FFFF"/>
                </a:solidFill>
              </a:rPr>
              <a:t>100%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07" name="Shape 2007"/>
          <p:cNvSpPr txBox="1">
            <a:spLocks noGrp="1"/>
          </p:cNvSpPr>
          <p:nvPr>
            <p:ph type="subTitle" idx="4294967295"/>
          </p:nvPr>
        </p:nvSpPr>
        <p:spPr>
          <a:xfrm>
            <a:off x="685800" y="5234545"/>
            <a:ext cx="7772400" cy="61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2000" dirty="0" smtClean="0"/>
              <a:t>ZADOVOLJSTVO</a:t>
            </a:r>
            <a:endParaRPr sz="2000" dirty="0"/>
          </a:p>
        </p:txBody>
      </p:sp>
      <p:sp>
        <p:nvSpPr>
          <p:cNvPr id="2008" name="Shape 2008"/>
          <p:cNvSpPr txBox="1">
            <a:spLocks noGrp="1"/>
          </p:cNvSpPr>
          <p:nvPr>
            <p:ph type="ctrTitle" idx="4294967295"/>
          </p:nvPr>
        </p:nvSpPr>
        <p:spPr>
          <a:xfrm>
            <a:off x="685800" y="2616600"/>
            <a:ext cx="7772400" cy="119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FFFFFF"/>
                </a:solidFill>
              </a:rPr>
              <a:t>5.000</a:t>
            </a:r>
            <a:r>
              <a:rPr lang="en" sz="4800" dirty="0" smtClean="0">
                <a:solidFill>
                  <a:srgbClr val="FFFFFF"/>
                </a:solidFill>
              </a:rPr>
              <a:t> </a:t>
            </a:r>
            <a:r>
              <a:rPr lang="en" sz="4800" dirty="0" smtClean="0">
                <a:solidFill>
                  <a:srgbClr val="FFFFFF"/>
                </a:solidFill>
              </a:rPr>
              <a:t>UPORABNIKOV</a:t>
            </a:r>
            <a:endParaRPr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 txBox="1">
            <a:spLocks noGrp="1"/>
          </p:cNvSpPr>
          <p:nvPr>
            <p:ph type="subTitle" idx="4294967295"/>
          </p:nvPr>
        </p:nvSpPr>
        <p:spPr>
          <a:xfrm>
            <a:off x="1715250" y="720225"/>
            <a:ext cx="57135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sl-SI" sz="4800" dirty="0">
                <a:solidFill>
                  <a:srgbClr val="CC6600"/>
                </a:solidFill>
                <a:latin typeface="Amatic SC" panose="020B0604020202020204" charset="-79"/>
                <a:cs typeface="Amatic SC" panose="020B0604020202020204" charset="-79"/>
              </a:rPr>
              <a:t>ŽIVJO!</a:t>
            </a: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594064" y="1766625"/>
            <a:ext cx="5713500" cy="27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800" dirty="0" smtClean="0"/>
              <a:t>Tu smo zato, da poskrbimo za vašo zdravo prehrano na delovnem mestu.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800" dirty="0" smtClean="0"/>
              <a:t>Smo novost na trgu, ker lahko enostavno pokličete ali uporabite</a:t>
            </a:r>
          </a:p>
          <a:p>
            <a:pPr marL="0" lvl="0" indent="0" algn="ctr">
              <a:buNone/>
            </a:pPr>
            <a:r>
              <a:rPr lang="sl-SI" sz="1800" dirty="0" smtClean="0"/>
              <a:t> našo </a:t>
            </a:r>
            <a:r>
              <a:rPr lang="sl-SI" sz="1800" dirty="0" smtClean="0">
                <a:solidFill>
                  <a:srgbClr val="CC6600"/>
                </a:solidFill>
              </a:rPr>
              <a:t>aplikacijoFoodManiac. </a:t>
            </a:r>
          </a:p>
          <a:p>
            <a:pPr marL="0" lvl="0" indent="0" algn="ctr">
              <a:buNone/>
            </a:pPr>
            <a:r>
              <a:rPr lang="sl-SI" sz="1800" dirty="0" smtClean="0"/>
              <a:t>Izberite in naročite svoj dnevno svež in zdrav obrok, vašo najljubšo kavo, čaj, smuti, sladico…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dirty="0" smtClean="0">
                <a:solidFill>
                  <a:schemeClr val="bg1"/>
                </a:solidFill>
              </a:rPr>
              <a:t>NaŠi izdelki in storitve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814" name="Shape 1814"/>
          <p:cNvSpPr txBox="1"/>
          <p:nvPr/>
        </p:nvSpPr>
        <p:spPr>
          <a:xfrm>
            <a:off x="906120" y="1607700"/>
            <a:ext cx="645236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sl-SI" sz="2400" b="1" dirty="0" smtClean="0">
              <a:solidFill>
                <a:srgbClr val="F55D4B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  <a:p>
            <a:pPr marL="457200" lvl="0" indent="-4572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SVEŽE PRIPRAVLJENa IN PAKIRANa HRANA in PIJAČA</a:t>
            </a:r>
          </a:p>
          <a:p>
            <a:pPr marL="457200" lvl="0" indent="-4572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POSEBEJ IZBRANE SESTAVINE IN ZAČIMBE </a:t>
            </a:r>
          </a:p>
          <a:p>
            <a:pPr marL="457200" lvl="0" indent="-4572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O km (iz vrta v pisarno)</a:t>
            </a:r>
          </a:p>
          <a:p>
            <a:pPr marL="457200" lvl="0" indent="-4572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SKRBNO IZBRANA EMBALAŽA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PRIPRAVA IN DOSTAVA EKSKLUZIVNIH VRST KAVE, čajev in smutijev</a:t>
            </a:r>
            <a:endParaRPr lang="sl-SI" sz="2800" b="1" dirty="0">
              <a:solidFill>
                <a:schemeClr val="bg1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CATERING ZA PISARNE </a:t>
            </a:r>
            <a:endParaRPr lang="sl-SI" sz="2800" b="1" dirty="0" smtClean="0">
              <a:solidFill>
                <a:schemeClr val="bg1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bg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NAJEM KAVNIH APARATOV ZA PISARNO</a:t>
            </a:r>
          </a:p>
          <a:p>
            <a:pPr>
              <a:spcBef>
                <a:spcPts val="600"/>
              </a:spcBef>
            </a:pPr>
            <a:endParaRPr lang="sl-SI" sz="2400" b="1" dirty="0">
              <a:solidFill>
                <a:srgbClr val="F55D4B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sl-SI" sz="2400" b="1" dirty="0" smtClean="0">
              <a:solidFill>
                <a:srgbClr val="F55D4B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>
            <a:spLocks noGrp="1"/>
          </p:cNvSpPr>
          <p:nvPr>
            <p:ph type="ctrTitle"/>
          </p:nvPr>
        </p:nvSpPr>
        <p:spPr>
          <a:xfrm>
            <a:off x="1546858" y="-78477"/>
            <a:ext cx="60282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chemeClr val="tx1"/>
                </a:solidFill>
              </a:rPr>
              <a:t>V ČEM SMO BOLJŠI OD OSTALIH?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436690" y="1468023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PRIROČNA APLIKACIJA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VEDNO SVEŽE SESTAVINE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PRILAGODLJIVOST MENIJEV VAŠIM ŽELJAM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SKRB ZA ZDRAVO PREHRANJEVANJE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SODELOVANJE Z LOKALNIMI PRIDELOVALCI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DOSTAVA V PISARNO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l-SI" spc="40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pc="40" dirty="0" smtClean="0">
                <a:solidFill>
                  <a:schemeClr val="bg1"/>
                </a:solidFill>
              </a:rPr>
              <a:t>DODATNE STORITVE</a:t>
            </a:r>
            <a:endParaRPr spc="4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 txBox="1">
            <a:spLocks noGrp="1"/>
          </p:cNvSpPr>
          <p:nvPr>
            <p:ph type="body" idx="1"/>
          </p:nvPr>
        </p:nvSpPr>
        <p:spPr>
          <a:xfrm>
            <a:off x="1259523" y="2774986"/>
            <a:ext cx="6959060" cy="109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b="1" dirty="0" smtClean="0"/>
              <a:t>IN V PRIHODNJE…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SODELOVANJE Z LOKALNIMI EKOLOŠKIMI IN BIOLOŠKIMI PRIDELOVALCI</a:t>
            </a: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DOPOLNITEV PONUDBE IN PRILAGODITVE POVPRAŠEVANJU</a:t>
            </a: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PRODAJA ČEZ MEJO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600" dirty="0" smtClean="0"/>
              <a:t>prodaja</a:t>
            </a:r>
            <a:endParaRPr sz="6600" dirty="0"/>
          </a:p>
        </p:txBody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sl-SI" sz="2000" dirty="0" smtClean="0"/>
              <a:t>Začetek: prodaja na lokalni ravni</a:t>
            </a:r>
          </a:p>
          <a:p>
            <a: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sl-SI" sz="2000" dirty="0" smtClean="0"/>
              <a:t>V letu dni: državni trg</a:t>
            </a:r>
          </a:p>
          <a:p>
            <a: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sl-SI" sz="2000" dirty="0" smtClean="0"/>
              <a:t>V naslednjih petih letih: čezmejni trg (Italija, Hrvaška, Madžarska in Avstrija)</a:t>
            </a:r>
          </a:p>
          <a:p>
            <a:pPr marL="63500" lvl="0" indent="0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sl-SI" sz="2000" dirty="0" smtClean="0"/>
          </a:p>
          <a:p>
            <a:pPr marL="0" lvl="0" indent="0">
              <a:buNone/>
            </a:pPr>
            <a:r>
              <a:rPr lang="sl-SI" sz="2000" dirty="0" smtClean="0"/>
              <a:t> Delovno aktivno prebivalstvo Slovenije: </a:t>
            </a:r>
          </a:p>
          <a:p>
            <a:pPr marL="0" lvl="0" indent="0">
              <a:buNone/>
            </a:pPr>
            <a:r>
              <a:rPr lang="sl-SI" sz="2000" dirty="0" smtClean="0"/>
              <a:t>    </a:t>
            </a:r>
            <a:r>
              <a:rPr lang="it-IT" sz="2000" dirty="0" smtClean="0"/>
              <a:t>822.700</a:t>
            </a:r>
            <a:endParaRPr lang="sl-SI" sz="2000" dirty="0" smtClean="0"/>
          </a:p>
          <a:p>
            <a:pPr marL="0" lvl="0" indent="0">
              <a:buNone/>
            </a:pPr>
            <a:r>
              <a:rPr lang="sl-SI" sz="2000" dirty="0"/>
              <a:t>p</a:t>
            </a:r>
            <a:r>
              <a:rPr lang="sl-SI" sz="2000" dirty="0" smtClean="0"/>
              <a:t>otencialni kupci, cca </a:t>
            </a:r>
            <a:r>
              <a:rPr lang="it-IT" sz="2000" dirty="0" smtClean="0"/>
              <a:t>5</a:t>
            </a:r>
            <a:r>
              <a:rPr lang="sl-SI" sz="2000" dirty="0" smtClean="0"/>
              <a:t>%, </a:t>
            </a:r>
            <a:r>
              <a:rPr lang="it-IT" sz="2000" dirty="0" smtClean="0"/>
              <a:t>41</a:t>
            </a:r>
            <a:r>
              <a:rPr lang="sl-SI" sz="2000" dirty="0" smtClean="0"/>
              <a:t>.000 </a:t>
            </a:r>
          </a:p>
          <a:p>
            <a:pPr marL="0" lvl="0" indent="0">
              <a:buNone/>
            </a:pPr>
            <a:endParaRPr lang="sl-SI" sz="2000" dirty="0" smtClean="0"/>
          </a:p>
          <a:p>
            <a:pPr marL="0" lvl="0" indent="0">
              <a:buNone/>
            </a:pPr>
            <a:r>
              <a:rPr lang="sl-SI" sz="2000" dirty="0" smtClean="0"/>
              <a:t>Razširitev trga čez mejo: </a:t>
            </a:r>
          </a:p>
          <a:p>
            <a:pPr marL="0" lvl="0" indent="0">
              <a:buNone/>
            </a:pPr>
            <a:r>
              <a:rPr lang="sl-SI" sz="2000" dirty="0" smtClean="0"/>
              <a:t>potencialni kupci cca </a:t>
            </a:r>
            <a:r>
              <a:rPr lang="it-IT" sz="2000" dirty="0"/>
              <a:t>1</a:t>
            </a:r>
            <a:r>
              <a:rPr lang="sl-SI" sz="2000" dirty="0" smtClean="0"/>
              <a:t>00.000</a:t>
            </a:r>
          </a:p>
          <a:p>
            <a:pPr marL="0" lvl="0" indent="0">
              <a:buNone/>
            </a:pPr>
            <a:endParaRPr lang="sl-SI" sz="2000" dirty="0"/>
          </a:p>
          <a:p>
            <a:pPr marL="0" lvl="0" indent="0"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7200" dirty="0" smtClean="0">
                <a:solidFill>
                  <a:srgbClr val="FFFFFF"/>
                </a:solidFill>
              </a:rPr>
              <a:t>pozicioniranje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48" name="Shape 1848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49" name="Shape 184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83" y="581404"/>
            <a:ext cx="534318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FOODMANIAC =</a:t>
            </a:r>
          </a:p>
          <a:p>
            <a:endParaRPr lang="sl-SI" sz="4000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IDENTITETA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KVALITETA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ŽIVLJENJSKI SLOG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EMBALAŽA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DIZAJN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USTVARJALNOST</a:t>
            </a:r>
          </a:p>
          <a:p>
            <a:r>
              <a:rPr lang="sl-SI" sz="4000" dirty="0" smtClean="0">
                <a:latin typeface="Amatic SC" panose="020B0604020202020204" charset="-79"/>
                <a:cs typeface="Amatic SC" panose="020B0604020202020204" charset="-79"/>
              </a:rPr>
              <a:t>TREND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122" y="2764341"/>
            <a:ext cx="971577" cy="95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77" y="3029753"/>
            <a:ext cx="975445" cy="9510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81" y="2554224"/>
            <a:ext cx="975445" cy="9510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69" y="2896630"/>
            <a:ext cx="975445" cy="9510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28" y="2640939"/>
            <a:ext cx="97544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78804" y="176269"/>
            <a:ext cx="77889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CC6600"/>
                </a:solidFill>
                <a:latin typeface="Amatic SC" panose="020B0604020202020204" charset="-79"/>
                <a:cs typeface="Amatic SC" panose="020B0604020202020204" charset="-79"/>
              </a:rPr>
              <a:t>SEGMENTIRANJE</a:t>
            </a: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PO SPOLU: MOŠKI ŽENSKE</a:t>
            </a:r>
          </a:p>
          <a:p>
            <a:endParaRPr lang="sl-SI" sz="3600" dirty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STAROSTI: </a:t>
            </a:r>
            <a:r>
              <a:rPr lang="it-IT" sz="3600" dirty="0" smtClean="0">
                <a:latin typeface="Amatic SC" panose="020B0604020202020204" charset="-79"/>
                <a:cs typeface="Amatic SC" panose="020B0604020202020204" charset="-79"/>
              </a:rPr>
              <a:t>MANJ K</a:t>
            </a:r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O</a:t>
            </a:r>
            <a:r>
              <a:rPr lang="it-IT" sz="3600" dirty="0" smtClean="0">
                <a:latin typeface="Amatic SC" panose="020B0604020202020204" charset="-79"/>
                <a:cs typeface="Amatic SC" panose="020B0604020202020204" charset="-79"/>
              </a:rPr>
              <a:t>T</a:t>
            </a:r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 25 LET, </a:t>
            </a: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OD 25 – 35 LET, 35 -45 LET, </a:t>
            </a: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VEČ KOT 45 LET</a:t>
            </a:r>
          </a:p>
          <a:p>
            <a:endParaRPr lang="sl-SI" sz="3600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GEOGRAFSKO: RAZLIČNE PREHRANJEVALNE NAVADE GLEDE NA KRAJ BIVANJA</a:t>
            </a:r>
          </a:p>
          <a:p>
            <a:endParaRPr lang="sl-SI" sz="3600" dirty="0" smtClean="0"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sl-SI" sz="3600" dirty="0" smtClean="0">
                <a:latin typeface="Amatic SC" panose="020B0604020202020204" charset="-79"/>
                <a:cs typeface="Amatic SC" panose="020B0604020202020204" charset="-79"/>
              </a:rPr>
              <a:t>ŽIVLJENJSKI SLOG: SKRB ZA ZDRAVJE, REKREACIJO</a:t>
            </a:r>
            <a:endParaRPr lang="it-IT" sz="3600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428</Words>
  <Application>Microsoft Office PowerPoint</Application>
  <PresentationFormat>Presentazione su schermo (4:3)</PresentationFormat>
  <Paragraphs>143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Amatic SC</vt:lpstr>
      <vt:lpstr>Merriweather</vt:lpstr>
      <vt:lpstr>Calibri</vt:lpstr>
      <vt:lpstr>Wingdings</vt:lpstr>
      <vt:lpstr>Nathaniel template</vt:lpstr>
      <vt:lpstr>UČNO PODJETJE FOODMANIAC, d.o.o. enostavno… dobro…</vt:lpstr>
      <vt:lpstr>Presentazione standard di PowerPoint</vt:lpstr>
      <vt:lpstr>NaŠi izdelki in storitve</vt:lpstr>
      <vt:lpstr>. V ČEM SMO BOLJŠI OD OSTALIH?</vt:lpstr>
      <vt:lpstr>Presentazione standard di PowerPoint</vt:lpstr>
      <vt:lpstr>prodaja</vt:lpstr>
      <vt:lpstr>pozicioniranje</vt:lpstr>
      <vt:lpstr>Presentazione standard di PowerPoint</vt:lpstr>
      <vt:lpstr>Presentazione standard di PowerPoint</vt:lpstr>
      <vt:lpstr>POZICIONIRANJE NA TRGU</vt:lpstr>
      <vt:lpstr>  GLAVNI SLOGAN: …PREPROSTO …DOBRO</vt:lpstr>
      <vt:lpstr>Presentazione standard di PowerPoint</vt:lpstr>
      <vt:lpstr>NALOGE ZAPOSLENIH</vt:lpstr>
      <vt:lpstr>STRUKTURA ZAPOSLENIH</vt:lpstr>
      <vt:lpstr>DISTRIBUCIJSKI CENTRI </vt:lpstr>
      <vt:lpstr>12 KUHINJ  12 DISTRIBUCIJSKIH CENTROV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Andrea Savić</dc:creator>
  <cp:lastModifiedBy>Simona Špeh</cp:lastModifiedBy>
  <cp:revision>52</cp:revision>
  <dcterms:modified xsi:type="dcterms:W3CDTF">2018-01-31T12:06:36Z</dcterms:modified>
</cp:coreProperties>
</file>