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256" r:id="rId2"/>
    <p:sldId id="260" r:id="rId3"/>
    <p:sldId id="272" r:id="rId4"/>
    <p:sldId id="261" r:id="rId5"/>
    <p:sldId id="273" r:id="rId6"/>
    <p:sldId id="276" r:id="rId7"/>
    <p:sldId id="258" r:id="rId8"/>
    <p:sldId id="259" r:id="rId9"/>
    <p:sldId id="264" r:id="rId10"/>
    <p:sldId id="267" r:id="rId11"/>
    <p:sldId id="278" r:id="rId12"/>
    <p:sldId id="277" r:id="rId13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74B230"/>
    <a:srgbClr val="C32F2F"/>
    <a:srgbClr val="663300"/>
    <a:srgbClr val="A50021"/>
    <a:srgbClr val="006600"/>
    <a:srgbClr val="003300"/>
    <a:srgbClr val="777571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942C2-53FC-4734-88BB-9CF3A52A801D}" type="datetimeFigureOut">
              <a:rPr lang="sl-SI" smtClean="0"/>
              <a:t>2.2.2018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433ED6-8A09-4E8A-9F6D-DD2D4C107A0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5233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33ED6-8A09-4E8A-9F6D-DD2D4C107A03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36876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C0F7D-9504-477B-A921-90CE3B9379FD}" type="datetime1">
              <a:rPr lang="sl-SI" smtClean="0"/>
              <a:t>2.2.2018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SLOVENIJAWOOD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1AE2-9A69-452B-8F76-7B1CCAC28D5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987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04AF6-42B4-487B-97E1-FB58B3D8E194}" type="datetime1">
              <a:rPr lang="sl-SI" smtClean="0"/>
              <a:t>2.2.2018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SLOVENIJAWOOD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1AE2-9A69-452B-8F76-7B1CCAC28D5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06808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96335-B88E-4451-9943-F33F895E914D}" type="datetime1">
              <a:rPr lang="sl-SI" smtClean="0"/>
              <a:t>2.2.2018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SLOVENIJAWOOD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1AE2-9A69-452B-8F76-7B1CCAC28D5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23189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9EC60-37AF-4FF4-97B8-189AA154E058}" type="datetime1">
              <a:rPr lang="sl-SI" smtClean="0"/>
              <a:t>2.2.2018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SLOVENIJAWOOD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1AE2-9A69-452B-8F76-7B1CCAC28D5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02644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87B4-FA09-416F-9863-731E949A47EC}" type="datetime1">
              <a:rPr lang="sl-SI" smtClean="0"/>
              <a:t>2.2.2018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SLOVENIJAWOOD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1AE2-9A69-452B-8F76-7B1CCAC28D5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7358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F2540-DA0F-4571-A97D-2038BBC76380}" type="datetime1">
              <a:rPr lang="sl-SI" smtClean="0"/>
              <a:t>2.2.2018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SLOVENIJAWOOD</a:t>
            </a: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1AE2-9A69-452B-8F76-7B1CCAC28D5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02757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B4124-6F72-469B-8E0F-25E084F0A0FE}" type="datetime1">
              <a:rPr lang="sl-SI" smtClean="0"/>
              <a:t>2.2.2018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SLOVENIJAWOOD</a:t>
            </a:r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1AE2-9A69-452B-8F76-7B1CCAC28D5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04914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5132-14A6-459F-ACBE-75A314BE4421}" type="datetime1">
              <a:rPr lang="sl-SI" smtClean="0"/>
              <a:t>2.2.2018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SLOVENIJAWOOD</a:t>
            </a:r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1AE2-9A69-452B-8F76-7B1CCAC28D5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1431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48DF6-AE79-4A1C-8CBB-B16C74E479CD}" type="datetime1">
              <a:rPr lang="sl-SI" smtClean="0"/>
              <a:t>2.2.2018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SLOVENIJAWOOD</a:t>
            </a:r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1AE2-9A69-452B-8F76-7B1CCAC28D5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6994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4C902-2AAC-41F7-A514-9B70A0A37134}" type="datetime1">
              <a:rPr lang="sl-SI" smtClean="0"/>
              <a:t>2.2.2018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SLOVENIJAWOOD</a:t>
            </a: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1AE2-9A69-452B-8F76-7B1CCAC28D5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8191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9C29-7617-44B2-91C5-C0BDD43A9FE1}" type="datetime1">
              <a:rPr lang="sl-SI" smtClean="0"/>
              <a:t>2.2.2018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SLOVENIJAWOOD</a:t>
            </a: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1AE2-9A69-452B-8F76-7B1CCAC28D5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3020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30A1A-25F2-4F4D-BD8A-E8E4532078CB}" type="datetime1">
              <a:rPr lang="sl-SI" smtClean="0"/>
              <a:t>2.2.2018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l-SI" smtClean="0"/>
              <a:t>SLOVENIJAWOOD</a:t>
            </a: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11AE2-9A69-452B-8F76-7B1CCAC28D5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8583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hyperlink" Target="https://www.facebook.com/Slovenija-Wood-201493633757982/" TargetMode="External"/><Relationship Id="rId7" Type="http://schemas.openxmlformats.org/officeDocument/2006/relationships/hyperlink" Target="https://slovenijawood-si.weebly.com/" TargetMode="External"/><Relationship Id="rId2" Type="http://schemas.openxmlformats.org/officeDocument/2006/relationships/hyperlink" Target="http://market.pythonanywhere.com/slovenijawood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www.instagram.com/up_slovenijawood/" TargetMode="External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hyperlink" Target="https://youtu.be/s2-fztSQXB0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ctrTitle"/>
          </p:nvPr>
        </p:nvSpPr>
        <p:spPr>
          <a:xfrm>
            <a:off x="757808" y="332656"/>
            <a:ext cx="7772400" cy="3240360"/>
          </a:xfrm>
        </p:spPr>
        <p:txBody>
          <a:bodyPr>
            <a:noAutofit/>
          </a:bodyPr>
          <a:lstStyle/>
          <a:p>
            <a:r>
              <a:rPr lang="sl-SI" sz="4000" dirty="0" smtClean="0">
                <a:latin typeface="Berlin Sans FB" panose="020E0602020502020306" pitchFamily="34" charset="0"/>
              </a:rPr>
              <a:t>UP</a:t>
            </a:r>
            <a:r>
              <a:rPr lang="sl-SI" sz="40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sl-SI" sz="4000" dirty="0" smtClean="0">
                <a:latin typeface="Berlin Sans FB" panose="020E0602020502020306" pitchFamily="34" charset="0"/>
              </a:rPr>
              <a:t>S</a:t>
            </a:r>
            <a:r>
              <a:rPr lang="sl-SI" sz="4000" dirty="0" smtClean="0">
                <a:solidFill>
                  <a:srgbClr val="C32F2F"/>
                </a:solidFill>
                <a:latin typeface="Berlin Sans FB" panose="020E0602020502020306" pitchFamily="34" charset="0"/>
              </a:rPr>
              <a:t>LOVE</a:t>
            </a:r>
            <a:r>
              <a:rPr lang="sl-SI" sz="4000" dirty="0" smtClean="0">
                <a:latin typeface="Berlin Sans FB" panose="020E0602020502020306" pitchFamily="34" charset="0"/>
              </a:rPr>
              <a:t>NIJA</a:t>
            </a:r>
            <a:r>
              <a:rPr lang="sl-SI" sz="4000" dirty="0" smtClean="0">
                <a:solidFill>
                  <a:srgbClr val="008000"/>
                </a:solidFill>
                <a:latin typeface="Berlin Sans FB" panose="020E0602020502020306" pitchFamily="34" charset="0"/>
              </a:rPr>
              <a:t>WOOD</a:t>
            </a:r>
            <a:r>
              <a:rPr lang="sl-SI" sz="4000" dirty="0" smtClean="0">
                <a:latin typeface="Berlin Sans FB" panose="020E0602020502020306" pitchFamily="34" charset="0"/>
              </a:rPr>
              <a:t>, d. o. o.</a:t>
            </a:r>
            <a:r>
              <a:rPr lang="sl-SI" sz="40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/>
            </a:r>
            <a:br>
              <a:rPr lang="sl-SI" sz="4000" dirty="0" smtClean="0">
                <a:solidFill>
                  <a:schemeClr val="bg1"/>
                </a:solidFill>
                <a:latin typeface="Berlin Sans FB" panose="020E0602020502020306" pitchFamily="34" charset="0"/>
              </a:rPr>
            </a:br>
            <a:r>
              <a:rPr lang="sl-SI" sz="2800" b="1" dirty="0" smtClean="0">
                <a:latin typeface="Book Antiqua" panose="02040602050305030304" pitchFamily="18" charset="0"/>
              </a:rPr>
              <a:t>Prodaja lesnih izdelkov</a:t>
            </a:r>
            <a:r>
              <a:rPr lang="sl-SI" sz="28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/>
            </a:r>
            <a:br>
              <a:rPr lang="sl-SI" sz="2800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sl-SI" sz="40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/>
            </a:r>
            <a:br>
              <a:rPr lang="sl-SI" sz="40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endParaRPr lang="sl-SI" sz="40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Podnaslov 4"/>
          <p:cNvSpPr>
            <a:spLocks noGrp="1"/>
          </p:cNvSpPr>
          <p:nvPr>
            <p:ph type="subTitle" idx="1"/>
          </p:nvPr>
        </p:nvSpPr>
        <p:spPr>
          <a:xfrm>
            <a:off x="1373696" y="4108787"/>
            <a:ext cx="6400800" cy="1752600"/>
          </a:xfrm>
        </p:spPr>
        <p:txBody>
          <a:bodyPr>
            <a:normAutofit/>
          </a:bodyPr>
          <a:lstStyle/>
          <a:p>
            <a:r>
              <a:rPr lang="sl-SI" sz="1800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Ekonomska šola Celje</a:t>
            </a:r>
          </a:p>
          <a:p>
            <a:r>
              <a:rPr lang="sl-SI" sz="1400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Kosovelova ulica 4, 3000 Celje</a:t>
            </a:r>
          </a:p>
          <a:p>
            <a:r>
              <a:rPr lang="sl-SI" sz="1400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E-pošta: </a:t>
            </a:r>
            <a:r>
              <a:rPr lang="sl-SI" sz="1400" b="1" dirty="0" err="1" smtClean="0">
                <a:solidFill>
                  <a:schemeClr val="tx1"/>
                </a:solidFill>
                <a:latin typeface="Book Antiqua" panose="02040602050305030304" pitchFamily="18" charset="0"/>
              </a:rPr>
              <a:t>slovenijawood@gmail.com</a:t>
            </a:r>
            <a:endParaRPr lang="sl-SI" sz="1400" b="1" dirty="0" smtClean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r>
              <a:rPr lang="sl-SI" sz="1400" b="1" dirty="0" smtClean="0">
                <a:solidFill>
                  <a:schemeClr val="tx1"/>
                </a:solidFill>
                <a:latin typeface="Book Antiqua" panose="02040602050305030304" pitchFamily="18" charset="0"/>
              </a:rPr>
              <a:t>Tel: 03 54 82 930 </a:t>
            </a:r>
          </a:p>
          <a:p>
            <a:endParaRPr lang="sl-SI" sz="1600" b="1" dirty="0">
              <a:latin typeface="Book Antiqua" panose="02040602050305030304" pitchFamily="18" charset="0"/>
            </a:endParaRPr>
          </a:p>
        </p:txBody>
      </p:sp>
      <p:pic>
        <p:nvPicPr>
          <p:cNvPr id="6" name="Slika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988840"/>
            <a:ext cx="1872208" cy="1667182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2555776" y="3640961"/>
            <a:ext cx="4176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>
                <a:solidFill>
                  <a:srgbClr val="006600"/>
                </a:solidFill>
                <a:latin typeface="Book Antiqua" panose="02040602050305030304" pitchFamily="18" charset="0"/>
              </a:rPr>
              <a:t>Slovenski les čisto zares</a:t>
            </a:r>
            <a:endParaRPr lang="sl-SI" sz="2400" b="1" dirty="0"/>
          </a:p>
        </p:txBody>
      </p:sp>
    </p:spTree>
    <p:extLst>
      <p:ext uri="{BB962C8B-B14F-4D97-AF65-F5344CB8AC3E}">
        <p14:creationId xmlns:p14="http://schemas.microsoft.com/office/powerpoint/2010/main" val="22770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798903" y="332656"/>
            <a:ext cx="8229600" cy="1143000"/>
          </a:xfrm>
        </p:spPr>
        <p:txBody>
          <a:bodyPr/>
          <a:lstStyle/>
          <a:p>
            <a:r>
              <a:rPr lang="sl-SI" sz="4100" dirty="0">
                <a:solidFill>
                  <a:srgbClr val="008000"/>
                </a:solidFill>
              </a:rPr>
              <a:t>Promocijski načrt</a:t>
            </a:r>
            <a:r>
              <a:rPr lang="sl-SI" dirty="0" smtClean="0">
                <a:solidFill>
                  <a:srgbClr val="008000"/>
                </a:solidFill>
              </a:rPr>
              <a:t>	</a:t>
            </a:r>
            <a:endParaRPr lang="sl-SI" dirty="0">
              <a:solidFill>
                <a:srgbClr val="008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r>
              <a:rPr lang="sl-SI" sz="2600" dirty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Glavno sporočilo komuniciranja </a:t>
            </a:r>
          </a:p>
          <a:p>
            <a:pPr lvl="1"/>
            <a:r>
              <a:rPr lang="sl-SI" sz="2000" dirty="0"/>
              <a:t>p</a:t>
            </a:r>
            <a:r>
              <a:rPr lang="sl-SI" sz="2000" dirty="0" smtClean="0"/>
              <a:t>ripadnost celjski zgodovini in lokalnemu slovenskemu lesu</a:t>
            </a:r>
          </a:p>
          <a:p>
            <a:pPr lvl="1"/>
            <a:r>
              <a:rPr lang="sl-SI" sz="2000" dirty="0"/>
              <a:t>u</a:t>
            </a:r>
            <a:r>
              <a:rPr lang="sl-SI" sz="2000" dirty="0" smtClean="0"/>
              <a:t>gled, poštenost, profesionalnost in pripadnost podjetju</a:t>
            </a:r>
          </a:p>
          <a:p>
            <a:pPr lvl="1"/>
            <a:r>
              <a:rPr lang="sl-SI" sz="2000" dirty="0" smtClean="0"/>
              <a:t>izvrstna kakovost in konkurenčne cene</a:t>
            </a:r>
          </a:p>
          <a:p>
            <a:pPr lvl="1"/>
            <a:r>
              <a:rPr lang="sl-SI" sz="2000" dirty="0"/>
              <a:t>s</a:t>
            </a:r>
            <a:r>
              <a:rPr lang="sl-SI" sz="2000" dirty="0" smtClean="0"/>
              <a:t>krb za okolje in trajnostni razvoj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r>
              <a:rPr lang="sl-SI" sz="2600" dirty="0" smtClean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Kanali komuniciranja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sl-SI" sz="2000" dirty="0">
                <a:latin typeface="+mj-lt"/>
                <a:ea typeface="+mj-ea"/>
                <a:cs typeface="+mj-cs"/>
                <a:hlinkClick r:id="rId2"/>
              </a:rPr>
              <a:t>http://market.</a:t>
            </a:r>
            <a:r>
              <a:rPr lang="sl-SI" sz="2000" dirty="0" err="1">
                <a:latin typeface="+mj-lt"/>
                <a:ea typeface="+mj-ea"/>
                <a:cs typeface="+mj-cs"/>
                <a:hlinkClick r:id="rId2"/>
              </a:rPr>
              <a:t>pythonanywhere</a:t>
            </a:r>
            <a:r>
              <a:rPr lang="sl-SI" sz="2000" dirty="0">
                <a:latin typeface="+mj-lt"/>
                <a:ea typeface="+mj-ea"/>
                <a:cs typeface="+mj-cs"/>
                <a:hlinkClick r:id="rId2"/>
              </a:rPr>
              <a:t>.</a:t>
            </a:r>
            <a:r>
              <a:rPr lang="sl-SI" sz="2000" dirty="0" err="1">
                <a:latin typeface="+mj-lt"/>
                <a:ea typeface="+mj-ea"/>
                <a:cs typeface="+mj-cs"/>
                <a:hlinkClick r:id="rId2"/>
              </a:rPr>
              <a:t>com</a:t>
            </a:r>
            <a:r>
              <a:rPr lang="sl-SI" sz="2000" dirty="0">
                <a:latin typeface="+mj-lt"/>
                <a:ea typeface="+mj-ea"/>
                <a:cs typeface="+mj-cs"/>
                <a:hlinkClick r:id="rId2"/>
              </a:rPr>
              <a:t>/</a:t>
            </a:r>
            <a:r>
              <a:rPr lang="sl-SI" sz="2000" dirty="0" err="1">
                <a:latin typeface="+mj-lt"/>
                <a:ea typeface="+mj-ea"/>
                <a:cs typeface="+mj-cs"/>
                <a:hlinkClick r:id="rId2"/>
              </a:rPr>
              <a:t>slovenijawood</a:t>
            </a:r>
            <a:r>
              <a:rPr lang="sl-SI" sz="2000" dirty="0" smtClean="0">
                <a:latin typeface="+mj-lt"/>
                <a:ea typeface="+mj-ea"/>
                <a:cs typeface="+mj-cs"/>
                <a:hlinkClick r:id="rId2"/>
              </a:rPr>
              <a:t>/</a:t>
            </a:r>
            <a:r>
              <a:rPr lang="sl-SI" sz="2000" dirty="0">
                <a:latin typeface="+mj-lt"/>
                <a:ea typeface="+mj-ea"/>
                <a:cs typeface="+mj-cs"/>
              </a:rPr>
              <a:t> </a:t>
            </a:r>
            <a:r>
              <a:rPr lang="sl-SI" sz="2000" dirty="0" smtClean="0">
                <a:latin typeface="+mj-lt"/>
                <a:ea typeface="+mj-ea"/>
                <a:cs typeface="+mj-cs"/>
              </a:rPr>
              <a:t>(spletna trgovina)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endParaRPr lang="sl-SI" sz="2000" dirty="0">
              <a:latin typeface="+mj-lt"/>
              <a:ea typeface="+mj-ea"/>
              <a:cs typeface="+mj-cs"/>
            </a:endParaRPr>
          </a:p>
          <a:p>
            <a:endParaRPr lang="sl-SI" sz="2400" dirty="0" smtClean="0"/>
          </a:p>
          <a:p>
            <a:endParaRPr lang="sl-SI" sz="2400" dirty="0">
              <a:solidFill>
                <a:schemeClr val="bg1"/>
              </a:solidFill>
            </a:endParaRPr>
          </a:p>
          <a:p>
            <a:endParaRPr lang="sl-SI" sz="2400" dirty="0" smtClean="0">
              <a:solidFill>
                <a:schemeClr val="bg1"/>
              </a:solidFill>
            </a:endParaRPr>
          </a:p>
          <a:p>
            <a:endParaRPr lang="sl-SI" sz="2400" dirty="0">
              <a:solidFill>
                <a:schemeClr val="bg1"/>
              </a:solidFill>
            </a:endParaRPr>
          </a:p>
          <a:p>
            <a:endParaRPr lang="sl-SI" sz="2400" dirty="0" smtClean="0">
              <a:solidFill>
                <a:schemeClr val="bg1"/>
              </a:solidFill>
            </a:endParaRPr>
          </a:p>
          <a:p>
            <a:endParaRPr lang="sl-SI" sz="2400" dirty="0">
              <a:solidFill>
                <a:schemeClr val="bg1"/>
              </a:solidFill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SLOVENIJAWOOD</a:t>
            </a:r>
            <a:endParaRPr lang="sl-SI"/>
          </a:p>
        </p:txBody>
      </p:sp>
      <p:pic>
        <p:nvPicPr>
          <p:cNvPr id="5" name="Slika 4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041727"/>
            <a:ext cx="1080000" cy="1080000"/>
          </a:xfrm>
          <a:prstGeom prst="rect">
            <a:avLst/>
          </a:prstGeom>
        </p:spPr>
      </p:pic>
      <p:pic>
        <p:nvPicPr>
          <p:cNvPr id="6" name="Slika 5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554" y="4041727"/>
            <a:ext cx="1116000" cy="1116000"/>
          </a:xfrm>
          <a:prstGeom prst="rect">
            <a:avLst/>
          </a:prstGeom>
        </p:spPr>
      </p:pic>
      <p:pic>
        <p:nvPicPr>
          <p:cNvPr id="8" name="Slika 7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041727"/>
            <a:ext cx="1080000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Slika 8">
            <a:hlinkClick r:id="rId9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58" y="4050458"/>
            <a:ext cx="2088232" cy="1174631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971540" y="5192074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err="1" smtClean="0"/>
              <a:t>Facebook</a:t>
            </a:r>
            <a:r>
              <a:rPr lang="sl-SI" b="1" dirty="0" smtClean="0"/>
              <a:t> stran</a:t>
            </a:r>
            <a:endParaRPr lang="sl-SI" b="1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2267684" y="5192074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/>
              <a:t>Spletna stran</a:t>
            </a:r>
            <a:endParaRPr lang="sl-SI" b="1" dirty="0"/>
          </a:p>
        </p:txBody>
      </p:sp>
      <p:sp>
        <p:nvSpPr>
          <p:cNvPr id="11" name="PoljeZBesedilom 10"/>
          <p:cNvSpPr txBox="1"/>
          <p:nvPr/>
        </p:nvSpPr>
        <p:spPr>
          <a:xfrm>
            <a:off x="3683486" y="5235563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err="1" smtClean="0"/>
              <a:t>Instagram</a:t>
            </a:r>
            <a:endParaRPr lang="sl-SI" b="1" dirty="0"/>
          </a:p>
        </p:txBody>
      </p:sp>
      <p:sp>
        <p:nvSpPr>
          <p:cNvPr id="12" name="PoljeZBesedilom 11"/>
          <p:cNvSpPr txBox="1"/>
          <p:nvPr/>
        </p:nvSpPr>
        <p:spPr>
          <a:xfrm>
            <a:off x="5565998" y="5262115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/>
              <a:t>Promocijski video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224975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756592" y="260648"/>
            <a:ext cx="8229600" cy="1143000"/>
          </a:xfrm>
        </p:spPr>
        <p:txBody>
          <a:bodyPr>
            <a:normAutofit/>
          </a:bodyPr>
          <a:lstStyle/>
          <a:p>
            <a:r>
              <a:rPr lang="sl-SI" sz="4100" dirty="0">
                <a:solidFill>
                  <a:srgbClr val="008000"/>
                </a:solidFill>
              </a:rPr>
              <a:t>Potreba po kadru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l-SI" sz="2600" dirty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Oddelki</a:t>
            </a:r>
          </a:p>
          <a:p>
            <a:pPr lvl="1"/>
            <a:r>
              <a:rPr lang="sl-SI" sz="2000" dirty="0"/>
              <a:t>d</a:t>
            </a:r>
            <a:r>
              <a:rPr lang="sl-SI" sz="2000" dirty="0" smtClean="0"/>
              <a:t>irektor (vodi in pridobiva nove posle, nadzoruje delo, </a:t>
            </a:r>
            <a:r>
              <a:rPr lang="sl-SI" sz="2000" dirty="0" err="1" smtClean="0"/>
              <a:t>motivira,krepi</a:t>
            </a:r>
            <a:r>
              <a:rPr lang="sl-SI" sz="2000" dirty="0" smtClean="0"/>
              <a:t> zavzetost med zaposlenimi in pripadnost podjetju)</a:t>
            </a:r>
            <a:endParaRPr lang="sl-SI" sz="2000" dirty="0" smtClean="0"/>
          </a:p>
          <a:p>
            <a:pPr lvl="1"/>
            <a:r>
              <a:rPr lang="sl-SI" sz="2000" dirty="0"/>
              <a:t>t</a:t>
            </a:r>
            <a:r>
              <a:rPr lang="sl-SI" sz="2000" dirty="0" smtClean="0"/>
              <a:t>ajništvo </a:t>
            </a:r>
            <a:r>
              <a:rPr lang="sl-SI" sz="2000" dirty="0" smtClean="0"/>
              <a:t>(vodi administrativna </a:t>
            </a:r>
            <a:r>
              <a:rPr lang="sl-SI" sz="2000" dirty="0" smtClean="0"/>
              <a:t>dela, organizira sestanke)</a:t>
            </a:r>
          </a:p>
          <a:p>
            <a:pPr lvl="1"/>
            <a:r>
              <a:rPr lang="sl-SI" sz="2000" dirty="0"/>
              <a:t>p</a:t>
            </a:r>
            <a:r>
              <a:rPr lang="sl-SI" sz="2000" dirty="0" smtClean="0"/>
              <a:t>rodaja in tržno komuniciranje </a:t>
            </a:r>
            <a:r>
              <a:rPr lang="sl-SI" sz="2000" dirty="0" smtClean="0"/>
              <a:t>(raziskava </a:t>
            </a:r>
            <a:r>
              <a:rPr lang="sl-SI" sz="2000" dirty="0" smtClean="0"/>
              <a:t>trga, </a:t>
            </a:r>
            <a:r>
              <a:rPr lang="sl-SI" sz="2000" dirty="0"/>
              <a:t>sklepanje prodajnih </a:t>
            </a:r>
            <a:r>
              <a:rPr lang="sl-SI" sz="2000" dirty="0" err="1" smtClean="0"/>
              <a:t>pogodb,pogajanja,skrbi</a:t>
            </a:r>
            <a:r>
              <a:rPr lang="sl-SI" sz="2000" dirty="0" smtClean="0"/>
              <a:t> za različne oblike komuniciranja in pospeševanja prodaje</a:t>
            </a:r>
            <a:r>
              <a:rPr lang="sl-SI" sz="2000" dirty="0" smtClean="0"/>
              <a:t>)</a:t>
            </a:r>
            <a:endParaRPr lang="sl-SI" sz="2000" dirty="0" smtClean="0"/>
          </a:p>
          <a:p>
            <a:pPr lvl="1"/>
            <a:r>
              <a:rPr lang="sl-SI" sz="2000" dirty="0"/>
              <a:t>n</a:t>
            </a:r>
            <a:r>
              <a:rPr lang="sl-SI" sz="2000" dirty="0" smtClean="0"/>
              <a:t>abava </a:t>
            </a:r>
            <a:r>
              <a:rPr lang="sl-SI" sz="2000" dirty="0" smtClean="0"/>
              <a:t>(raziskava </a:t>
            </a:r>
            <a:r>
              <a:rPr lang="sl-SI" sz="2000" dirty="0" err="1" smtClean="0"/>
              <a:t>trga,oblikovanje</a:t>
            </a:r>
            <a:r>
              <a:rPr lang="sl-SI" sz="2000" dirty="0" smtClean="0"/>
              <a:t> nabavnih </a:t>
            </a:r>
            <a:r>
              <a:rPr lang="sl-SI" sz="2000" dirty="0" err="1" smtClean="0"/>
              <a:t>cen,</a:t>
            </a:r>
            <a:r>
              <a:rPr lang="sl-SI" sz="2000" dirty="0" err="1" smtClean="0"/>
              <a:t>sklepanje</a:t>
            </a:r>
            <a:r>
              <a:rPr lang="sl-SI" sz="2000" dirty="0" smtClean="0"/>
              <a:t> </a:t>
            </a:r>
            <a:r>
              <a:rPr lang="sl-SI" sz="2000" dirty="0" err="1" smtClean="0"/>
              <a:t>pogodb,vodenje</a:t>
            </a:r>
            <a:r>
              <a:rPr lang="sl-SI" sz="2000" dirty="0" smtClean="0"/>
              <a:t> </a:t>
            </a:r>
            <a:r>
              <a:rPr lang="sl-SI" sz="2000" dirty="0" smtClean="0"/>
              <a:t>evidenc </a:t>
            </a:r>
            <a:r>
              <a:rPr lang="sl-SI" sz="2000" dirty="0" err="1" smtClean="0"/>
              <a:t>nabave,nadzorovanje</a:t>
            </a:r>
            <a:r>
              <a:rPr lang="sl-SI" sz="2000" dirty="0" smtClean="0"/>
              <a:t>)</a:t>
            </a:r>
            <a:endParaRPr lang="sl-SI" sz="2000" dirty="0" smtClean="0"/>
          </a:p>
          <a:p>
            <a:pPr lvl="1"/>
            <a:r>
              <a:rPr lang="sl-SI" sz="2000" dirty="0" smtClean="0"/>
              <a:t>kadrovski oddelek (zunanji strokovni sodelavci)</a:t>
            </a:r>
          </a:p>
          <a:p>
            <a:pPr lvl="1"/>
            <a:r>
              <a:rPr lang="sl-SI" sz="2000" dirty="0"/>
              <a:t>r</a:t>
            </a:r>
            <a:r>
              <a:rPr lang="sl-SI" sz="2000" dirty="0" smtClean="0"/>
              <a:t>ačunovodstvo (zunanji strokovni sodelavci)</a:t>
            </a:r>
          </a:p>
          <a:p>
            <a:pPr marL="0" indent="0">
              <a:buNone/>
            </a:pPr>
            <a:r>
              <a:rPr lang="sl-SI" sz="2600" dirty="0" smtClean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Potreba po bodočih kadrih</a:t>
            </a:r>
          </a:p>
          <a:p>
            <a:pPr lvl="1"/>
            <a:r>
              <a:rPr lang="sl-SI" sz="2000" dirty="0"/>
              <a:t>strokovnjaki spletnega </a:t>
            </a:r>
            <a:r>
              <a:rPr lang="sl-SI" sz="2000" dirty="0" smtClean="0"/>
              <a:t>trženja in oglaševanja</a:t>
            </a:r>
            <a:endParaRPr lang="sl-SI" sz="2000" dirty="0"/>
          </a:p>
          <a:p>
            <a:pPr lvl="1"/>
            <a:r>
              <a:rPr lang="sl-SI" sz="2000" dirty="0"/>
              <a:t>p</a:t>
            </a:r>
            <a:r>
              <a:rPr lang="sl-SI" sz="2000" dirty="0" smtClean="0"/>
              <a:t>odjetniki, obrtniki in umetniki</a:t>
            </a:r>
            <a:endParaRPr lang="sl-SI" sz="2000" dirty="0"/>
          </a:p>
          <a:p>
            <a:pPr marL="457200" lvl="1" indent="0">
              <a:buNone/>
            </a:pPr>
            <a:r>
              <a:rPr lang="sl-SI" dirty="0" smtClean="0">
                <a:solidFill>
                  <a:schemeClr val="bg1"/>
                </a:solidFill>
              </a:rPr>
              <a:t>	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SLOVENIJAWOOD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3566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612576" y="260648"/>
            <a:ext cx="8229600" cy="1143000"/>
          </a:xfrm>
        </p:spPr>
        <p:txBody>
          <a:bodyPr>
            <a:normAutofit/>
          </a:bodyPr>
          <a:lstStyle/>
          <a:p>
            <a:r>
              <a:rPr lang="sl-SI" sz="4100" dirty="0">
                <a:solidFill>
                  <a:srgbClr val="008000"/>
                </a:solidFill>
              </a:rPr>
              <a:t>Finančni načrt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11560" y="1412776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sl-SI" sz="1900" dirty="0"/>
              <a:t>poslovni deleži podjetnikov </a:t>
            </a:r>
          </a:p>
          <a:p>
            <a:pPr lvl="1"/>
            <a:r>
              <a:rPr lang="sl-SI" sz="1900" dirty="0"/>
              <a:t>sofinanciranje iz trajnostno naravnanih projektov (EU, </a:t>
            </a:r>
            <a:r>
              <a:rPr lang="sl-SI" sz="1900" dirty="0" err="1" smtClean="0"/>
              <a:t>nacionalni,lokalni</a:t>
            </a:r>
            <a:r>
              <a:rPr lang="sl-SI" sz="1900" dirty="0" smtClean="0"/>
              <a:t>)</a:t>
            </a:r>
            <a:endParaRPr lang="sl-SI" sz="1900" dirty="0"/>
          </a:p>
          <a:p>
            <a:pPr lvl="1"/>
            <a:r>
              <a:rPr lang="sl-SI" sz="1900" dirty="0"/>
              <a:t>struktura kapitala: </a:t>
            </a:r>
            <a:r>
              <a:rPr lang="sl-SI" sz="1900" dirty="0" smtClean="0"/>
              <a:t>lastni </a:t>
            </a:r>
            <a:r>
              <a:rPr lang="sl-SI" sz="1900" dirty="0"/>
              <a:t>in tuji viri</a:t>
            </a:r>
          </a:p>
          <a:p>
            <a:pPr marL="57150" indent="0">
              <a:buNone/>
            </a:pPr>
            <a:r>
              <a:rPr lang="sl-SI" sz="2400" b="1" dirty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Obvladovanje stroškov</a:t>
            </a:r>
          </a:p>
          <a:p>
            <a:pPr lvl="1"/>
            <a:r>
              <a:rPr lang="sl-SI" sz="1900" dirty="0"/>
              <a:t>racionalizacija poslovanja</a:t>
            </a:r>
          </a:p>
          <a:p>
            <a:pPr lvl="1"/>
            <a:r>
              <a:rPr lang="sl-SI" sz="1900" dirty="0"/>
              <a:t>povečevanje </a:t>
            </a:r>
            <a:r>
              <a:rPr lang="sl-SI" sz="1900" dirty="0" smtClean="0"/>
              <a:t>prodaje, čim nižja lastna </a:t>
            </a:r>
            <a:r>
              <a:rPr lang="sl-SI" sz="1900" dirty="0"/>
              <a:t>cena izdelka</a:t>
            </a:r>
          </a:p>
          <a:p>
            <a:pPr lvl="1"/>
            <a:r>
              <a:rPr lang="sl-SI" sz="1900" dirty="0"/>
              <a:t>nizki stroški logistike - dobava od lokalnih ponudnikov</a:t>
            </a:r>
          </a:p>
          <a:p>
            <a:pPr lvl="1"/>
            <a:r>
              <a:rPr lang="sl-SI" sz="1900" dirty="0" smtClean="0"/>
              <a:t>malo </a:t>
            </a:r>
            <a:r>
              <a:rPr lang="sl-SI" sz="1900" dirty="0"/>
              <a:t>število zaposlenih</a:t>
            </a:r>
          </a:p>
          <a:p>
            <a:pPr lvl="1"/>
            <a:r>
              <a:rPr lang="sl-SI" sz="1900" dirty="0"/>
              <a:t>povezovanje z drugimi sorodnimi </a:t>
            </a:r>
            <a:r>
              <a:rPr lang="sl-SI" sz="1900" dirty="0" smtClean="0"/>
              <a:t>podjetji pri prodaji in nastopih na sejmih</a:t>
            </a:r>
          </a:p>
          <a:p>
            <a:pPr lvl="1"/>
            <a:r>
              <a:rPr lang="sl-SI" sz="1900" dirty="0" err="1"/>
              <a:t>p</a:t>
            </a:r>
            <a:r>
              <a:rPr lang="sl-SI" sz="1900" dirty="0" err="1" smtClean="0"/>
              <a:t>ovezovnje</a:t>
            </a:r>
            <a:r>
              <a:rPr lang="sl-SI" sz="1900" dirty="0" smtClean="0"/>
              <a:t> in </a:t>
            </a:r>
            <a:r>
              <a:rPr lang="sl-SI" sz="1900" dirty="0" err="1" smtClean="0"/>
              <a:t>enosten</a:t>
            </a:r>
            <a:r>
              <a:rPr lang="sl-SI" sz="1900" dirty="0" smtClean="0"/>
              <a:t> nastop pri</a:t>
            </a:r>
            <a:r>
              <a:rPr lang="sl-SI" sz="1900" dirty="0" smtClean="0"/>
              <a:t> oglaševanju</a:t>
            </a:r>
            <a:endParaRPr lang="sl-SI" sz="1900" dirty="0"/>
          </a:p>
          <a:p>
            <a:pPr lvl="1"/>
            <a:r>
              <a:rPr lang="sl-SI" sz="1900" dirty="0"/>
              <a:t>majhna stopnja zadolževanja z nizkimi obrestnimi merami</a:t>
            </a:r>
          </a:p>
          <a:p>
            <a:pPr marL="57150" lvl="1" indent="0">
              <a:buNone/>
            </a:pPr>
            <a:r>
              <a:rPr lang="sl-SI" sz="2400" dirty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Točka </a:t>
            </a:r>
            <a:r>
              <a:rPr lang="sl-SI" sz="2400" dirty="0" smtClean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preloma</a:t>
            </a:r>
            <a:endParaRPr lang="sl-SI" sz="2400" dirty="0">
              <a:solidFill>
                <a:srgbClr val="008000"/>
              </a:solidFill>
              <a:latin typeface="+mj-lt"/>
              <a:ea typeface="+mj-ea"/>
              <a:cs typeface="+mj-cs"/>
            </a:endParaRPr>
          </a:p>
          <a:p>
            <a:pPr lvl="1"/>
            <a:r>
              <a:rPr lang="sl-SI" sz="1900" dirty="0"/>
              <a:t>pokritje stroškov s prodajo v roku enega leta </a:t>
            </a:r>
          </a:p>
          <a:p>
            <a:pPr marL="457200" lvl="1" indent="0">
              <a:buNone/>
            </a:pPr>
            <a:r>
              <a:rPr lang="sl-SI" sz="1900" dirty="0"/>
              <a:t> </a:t>
            </a:r>
            <a:r>
              <a:rPr lang="sl-SI" sz="1900" dirty="0" smtClean="0"/>
              <a:t>    </a:t>
            </a:r>
            <a:r>
              <a:rPr lang="sl-SI" sz="1900" dirty="0"/>
              <a:t>zaradi sezonskega nihanja turistov</a:t>
            </a:r>
          </a:p>
          <a:p>
            <a:pPr lvl="1"/>
            <a:endParaRPr lang="sl-SI" sz="1600" dirty="0" smtClean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SLOVENIJAWOOD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2510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64186" y="698194"/>
            <a:ext cx="3770301" cy="1361753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O NAŠEM PODJETJU</a:t>
            </a:r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SLOVENIJAWOOD</a:t>
            </a:r>
            <a:endParaRPr lang="sl-SI"/>
          </a:p>
        </p:txBody>
      </p:sp>
      <p:sp>
        <p:nvSpPr>
          <p:cNvPr id="9" name="Ovalni oblaček 8"/>
          <p:cNvSpPr/>
          <p:nvPr/>
        </p:nvSpPr>
        <p:spPr>
          <a:xfrm>
            <a:off x="6111689" y="2215236"/>
            <a:ext cx="2924807" cy="1950898"/>
          </a:xfrm>
          <a:prstGeom prst="wedgeEllipseCallout">
            <a:avLst>
              <a:gd name="adj1" fmla="val -33291"/>
              <a:gd name="adj2" fmla="val 29848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 smtClean="0">
                <a:solidFill>
                  <a:schemeClr val="tx1"/>
                </a:solidFill>
                <a:latin typeface="MS Reference Sans Serif" panose="020B0604030504040204" pitchFamily="34" charset="0"/>
              </a:rPr>
              <a:t>POSLANSTVO</a:t>
            </a:r>
          </a:p>
          <a:p>
            <a:pPr algn="ctr"/>
            <a:r>
              <a:rPr lang="sl-SI" dirty="0" smtClean="0">
                <a:solidFill>
                  <a:schemeClr val="tx1"/>
                </a:solidFill>
                <a:latin typeface="MS Reference Sans Serif" panose="020B0604030504040204" pitchFamily="34" charset="0"/>
              </a:rPr>
              <a:t>Prodaja unikatnih lesnih izdelkov.</a:t>
            </a:r>
            <a:endParaRPr lang="sl-SI" dirty="0">
              <a:solidFill>
                <a:schemeClr val="tx1"/>
              </a:solidFill>
              <a:latin typeface="MS Reference Sans Serif" panose="020B0604030504040204" pitchFamily="34" charset="0"/>
            </a:endParaRPr>
          </a:p>
        </p:txBody>
      </p:sp>
      <p:sp>
        <p:nvSpPr>
          <p:cNvPr id="10" name="Ovalni oblaček 9"/>
          <p:cNvSpPr/>
          <p:nvPr/>
        </p:nvSpPr>
        <p:spPr>
          <a:xfrm>
            <a:off x="323528" y="228195"/>
            <a:ext cx="3024336" cy="2134155"/>
          </a:xfrm>
          <a:prstGeom prst="wedgeEllipseCallout">
            <a:avLst>
              <a:gd name="adj1" fmla="val -36924"/>
              <a:gd name="adj2" fmla="val 34131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 smtClean="0">
                <a:solidFill>
                  <a:schemeClr val="tx1"/>
                </a:solidFill>
                <a:latin typeface="MS Reference Sans Serif" panose="020B0604030504040204" pitchFamily="34" charset="0"/>
              </a:rPr>
              <a:t>VIZIJA</a:t>
            </a:r>
          </a:p>
          <a:p>
            <a:pPr algn="ctr"/>
            <a:r>
              <a:rPr lang="sl-SI" dirty="0" smtClean="0">
                <a:solidFill>
                  <a:schemeClr val="tx1"/>
                </a:solidFill>
                <a:latin typeface="MS Reference Sans Serif" panose="020B0604030504040204" pitchFamily="34" charset="0"/>
              </a:rPr>
              <a:t>Usmeritev </a:t>
            </a:r>
          </a:p>
          <a:p>
            <a:pPr algn="ctr"/>
            <a:r>
              <a:rPr lang="sl-SI" dirty="0" smtClean="0">
                <a:solidFill>
                  <a:schemeClr val="tx1"/>
                </a:solidFill>
                <a:latin typeface="MS Reference Sans Serif" panose="020B0604030504040204" pitchFamily="34" charset="0"/>
              </a:rPr>
              <a:t>v prodajo </a:t>
            </a:r>
            <a:r>
              <a:rPr lang="sl-SI" dirty="0" smtClean="0">
                <a:solidFill>
                  <a:schemeClr val="tx1"/>
                </a:solidFill>
                <a:latin typeface="MS Reference Sans Serif" panose="020B0604030504040204" pitchFamily="34" charset="0"/>
              </a:rPr>
              <a:t>okolju prijaznih izdelkov</a:t>
            </a:r>
            <a:endParaRPr lang="sl-SI" dirty="0" smtClean="0">
              <a:solidFill>
                <a:schemeClr val="tx1"/>
              </a:solidFill>
              <a:latin typeface="MS Reference Sans Serif" panose="020B0604030504040204" pitchFamily="34" charset="0"/>
            </a:endParaRPr>
          </a:p>
        </p:txBody>
      </p:sp>
      <p:sp>
        <p:nvSpPr>
          <p:cNvPr id="11" name="Ovalni oblaček 10"/>
          <p:cNvSpPr/>
          <p:nvPr/>
        </p:nvSpPr>
        <p:spPr>
          <a:xfrm>
            <a:off x="5910275" y="116632"/>
            <a:ext cx="2854223" cy="2092236"/>
          </a:xfrm>
          <a:prstGeom prst="wedgeEllipseCallout">
            <a:avLst>
              <a:gd name="adj1" fmla="val 30220"/>
              <a:gd name="adj2" fmla="val 31331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dirty="0">
                <a:solidFill>
                  <a:schemeClr val="tx1"/>
                </a:solidFill>
                <a:latin typeface="MS Reference Sans Serif" panose="020B0604030504040204" pitchFamily="34" charset="0"/>
              </a:rPr>
              <a:t>P</a:t>
            </a:r>
            <a:r>
              <a:rPr lang="sl-SI" sz="2000" dirty="0" smtClean="0">
                <a:solidFill>
                  <a:schemeClr val="tx1"/>
                </a:solidFill>
                <a:latin typeface="MS Reference Sans Serif" panose="020B0604030504040204" pitchFamily="34" charset="0"/>
              </a:rPr>
              <a:t>odjetje </a:t>
            </a:r>
            <a:r>
              <a:rPr lang="sl-SI" sz="2000" b="1" dirty="0" smtClean="0">
                <a:solidFill>
                  <a:schemeClr val="tx1"/>
                </a:solidFill>
                <a:latin typeface="MS Reference Sans Serif" panose="020B0604030504040204" pitchFamily="34" charset="0"/>
              </a:rPr>
              <a:t>mladih</a:t>
            </a:r>
            <a:r>
              <a:rPr lang="sl-SI" sz="2000" dirty="0" smtClean="0">
                <a:solidFill>
                  <a:schemeClr val="tx1"/>
                </a:solidFill>
                <a:latin typeface="MS Reference Sans Serif" panose="020B0604030504040204" pitchFamily="34" charset="0"/>
              </a:rPr>
              <a:t>, </a:t>
            </a:r>
            <a:r>
              <a:rPr lang="sl-SI" sz="2000" b="1" dirty="0" smtClean="0">
                <a:solidFill>
                  <a:schemeClr val="tx1"/>
                </a:solidFill>
                <a:latin typeface="MS Reference Sans Serif" panose="020B0604030504040204" pitchFamily="34" charset="0"/>
              </a:rPr>
              <a:t>kreativnih in strokovnih </a:t>
            </a:r>
            <a:r>
              <a:rPr lang="sl-SI" sz="2000" dirty="0" smtClean="0">
                <a:solidFill>
                  <a:schemeClr val="tx1"/>
                </a:solidFill>
                <a:latin typeface="MS Reference Sans Serif" panose="020B0604030504040204" pitchFamily="34" charset="0"/>
              </a:rPr>
              <a:t> </a:t>
            </a:r>
            <a:r>
              <a:rPr lang="sl-SI" sz="2000" dirty="0" smtClean="0">
                <a:solidFill>
                  <a:schemeClr val="tx1"/>
                </a:solidFill>
                <a:latin typeface="MS Reference Sans Serif" panose="020B0604030504040204" pitchFamily="34" charset="0"/>
              </a:rPr>
              <a:t>podjetnikov.</a:t>
            </a:r>
            <a:endParaRPr lang="sl-SI" sz="2000" dirty="0">
              <a:solidFill>
                <a:schemeClr val="tx1"/>
              </a:solidFill>
              <a:latin typeface="MS Reference Sans Serif" panose="020B060403050404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111" y="2060848"/>
            <a:ext cx="3308299" cy="21052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Ovalni oblaček 11"/>
          <p:cNvSpPr/>
          <p:nvPr/>
        </p:nvSpPr>
        <p:spPr>
          <a:xfrm>
            <a:off x="118160" y="2059947"/>
            <a:ext cx="2397585" cy="1870755"/>
          </a:xfrm>
          <a:prstGeom prst="wedgeEllipseCallout">
            <a:avLst>
              <a:gd name="adj1" fmla="val -44055"/>
              <a:gd name="adj2" fmla="val -20614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 smtClean="0">
              <a:solidFill>
                <a:schemeClr val="tx1"/>
              </a:solidFill>
              <a:latin typeface="MS Reference Sans Serif" panose="020B0604030504040204" pitchFamily="34" charset="0"/>
            </a:endParaRPr>
          </a:p>
          <a:p>
            <a:pPr algn="ctr"/>
            <a:r>
              <a:rPr lang="sl-SI" dirty="0" smtClean="0">
                <a:solidFill>
                  <a:schemeClr val="tx1"/>
                </a:solidFill>
                <a:latin typeface="MS Reference Sans Serif" panose="020B0604030504040204" pitchFamily="34" charset="0"/>
              </a:rPr>
              <a:t>Poudarjati   bogato celjsko zgodovino in izobraževati.</a:t>
            </a:r>
            <a:endParaRPr lang="sl-SI" dirty="0" smtClean="0">
              <a:solidFill>
                <a:schemeClr val="tx1"/>
              </a:solidFill>
              <a:latin typeface="MS Reference Sans Serif" panose="020B0604030504040204" pitchFamily="34" charset="0"/>
            </a:endParaRPr>
          </a:p>
          <a:p>
            <a:endParaRPr lang="sl-SI" sz="2000" dirty="0">
              <a:solidFill>
                <a:schemeClr val="tx1"/>
              </a:solidFill>
              <a:latin typeface="MS Reference Sans Serif" panose="020B0604030504040204" pitchFamily="34" charset="0"/>
            </a:endParaRPr>
          </a:p>
        </p:txBody>
      </p:sp>
      <p:sp>
        <p:nvSpPr>
          <p:cNvPr id="6" name="Ovalni oblaček 5"/>
          <p:cNvSpPr/>
          <p:nvPr/>
        </p:nvSpPr>
        <p:spPr>
          <a:xfrm>
            <a:off x="200830" y="3789040"/>
            <a:ext cx="3147033" cy="1865442"/>
          </a:xfrm>
          <a:prstGeom prst="wedgeEllipseCallout">
            <a:avLst>
              <a:gd name="adj1" fmla="val -28553"/>
              <a:gd name="adj2" fmla="val 4022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  <a:latin typeface="MS Reference Sans Serif" panose="020B0604030504040204" pitchFamily="34" charset="0"/>
              </a:rPr>
              <a:t>Ohranjati </a:t>
            </a:r>
            <a:endParaRPr lang="sl-SI" dirty="0">
              <a:solidFill>
                <a:schemeClr val="tx1"/>
              </a:solidFill>
              <a:latin typeface="MS Reference Sans Serif" panose="020B0604030504040204" pitchFamily="34" charset="0"/>
            </a:endParaRPr>
          </a:p>
          <a:p>
            <a:pPr algn="ctr"/>
            <a:r>
              <a:rPr lang="sl-SI" dirty="0" smtClean="0">
                <a:solidFill>
                  <a:schemeClr val="tx1"/>
                </a:solidFill>
                <a:latin typeface="MS Reference Sans Serif" panose="020B0604030504040204" pitchFamily="34" charset="0"/>
              </a:rPr>
              <a:t>zeleno krajino</a:t>
            </a:r>
          </a:p>
          <a:p>
            <a:pPr algn="ctr"/>
            <a:r>
              <a:rPr lang="sl-SI" dirty="0" smtClean="0">
                <a:solidFill>
                  <a:schemeClr val="tx1"/>
                </a:solidFill>
                <a:latin typeface="MS Reference Sans Serif" panose="020B0604030504040204" pitchFamily="34" charset="0"/>
              </a:rPr>
              <a:t> in slovenska delovna mesta.</a:t>
            </a:r>
            <a:endParaRPr lang="sl-SI" dirty="0">
              <a:solidFill>
                <a:schemeClr val="tx1"/>
              </a:solidFill>
              <a:latin typeface="MS Reference Sans Serif" panose="020B0604030504040204" pitchFamily="34" charset="0"/>
            </a:endParaRPr>
          </a:p>
        </p:txBody>
      </p:sp>
      <p:sp>
        <p:nvSpPr>
          <p:cNvPr id="14" name="Ovalni oblaček 13"/>
          <p:cNvSpPr/>
          <p:nvPr/>
        </p:nvSpPr>
        <p:spPr>
          <a:xfrm>
            <a:off x="2267744" y="5022676"/>
            <a:ext cx="2484277" cy="1700808"/>
          </a:xfrm>
          <a:prstGeom prst="wedgeEllipseCallout">
            <a:avLst>
              <a:gd name="adj1" fmla="val -28553"/>
              <a:gd name="adj2" fmla="val 4022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  <a:latin typeface="MS Reference Sans Serif" panose="020B0604030504040204" pitchFamily="34" charset="0"/>
              </a:rPr>
              <a:t>Ustvarjati izvirne turistične  spominke.</a:t>
            </a:r>
            <a:endParaRPr lang="sl-SI" dirty="0">
              <a:solidFill>
                <a:schemeClr val="tx1"/>
              </a:solidFill>
              <a:latin typeface="MS Reference Sans Serif" panose="020B0604030504040204" pitchFamily="34" charset="0"/>
            </a:endParaRPr>
          </a:p>
        </p:txBody>
      </p:sp>
      <p:sp>
        <p:nvSpPr>
          <p:cNvPr id="8" name="Ovalni oblaček 7"/>
          <p:cNvSpPr/>
          <p:nvPr/>
        </p:nvSpPr>
        <p:spPr>
          <a:xfrm rot="244280">
            <a:off x="5696148" y="3876140"/>
            <a:ext cx="2509291" cy="1567735"/>
          </a:xfrm>
          <a:prstGeom prst="wedgeEllipseCallout">
            <a:avLst>
              <a:gd name="adj1" fmla="val -44055"/>
              <a:gd name="adj2" fmla="val -20614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000" dirty="0" smtClean="0">
              <a:solidFill>
                <a:schemeClr val="tx1"/>
              </a:solidFill>
              <a:latin typeface="MS Reference Sans Serif" panose="020B0604030504040204" pitchFamily="34" charset="0"/>
            </a:endParaRPr>
          </a:p>
          <a:p>
            <a:pPr algn="ctr"/>
            <a:r>
              <a:rPr lang="sl-SI" dirty="0" smtClean="0">
                <a:solidFill>
                  <a:schemeClr val="tx1"/>
                </a:solidFill>
                <a:latin typeface="MS Reference Sans Serif" panose="020B0604030504040204" pitchFamily="34" charset="0"/>
              </a:rPr>
              <a:t>Uporabljati izključno slovenski les.</a:t>
            </a:r>
          </a:p>
          <a:p>
            <a:endParaRPr lang="sl-SI" sz="2000" dirty="0">
              <a:solidFill>
                <a:schemeClr val="tx1"/>
              </a:solidFill>
              <a:latin typeface="MS Reference Sans Serif" panose="020B0604030504040204" pitchFamily="34" charset="0"/>
            </a:endParaRPr>
          </a:p>
        </p:txBody>
      </p:sp>
      <p:sp>
        <p:nvSpPr>
          <p:cNvPr id="13" name="Ovalni oblaček 12"/>
          <p:cNvSpPr/>
          <p:nvPr/>
        </p:nvSpPr>
        <p:spPr>
          <a:xfrm>
            <a:off x="5004048" y="5157192"/>
            <a:ext cx="2664296" cy="1431776"/>
          </a:xfrm>
          <a:prstGeom prst="wedgeEllipseCallout">
            <a:avLst>
              <a:gd name="adj1" fmla="val -28553"/>
              <a:gd name="adj2" fmla="val 4022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  <a:latin typeface="MS Reference Sans Serif" panose="020B0604030504040204" pitchFamily="34" charset="0"/>
              </a:rPr>
              <a:t>Ustvarjati zgodbe o lesu in celjski zgodovini.</a:t>
            </a:r>
            <a:endParaRPr lang="sl-SI" dirty="0">
              <a:solidFill>
                <a:schemeClr val="tx1"/>
              </a:solidFill>
              <a:latin typeface="MS Reference Sans Serif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13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6" grpId="0" animBg="1"/>
      <p:bldP spid="14" grpId="0" animBg="1"/>
      <p:bldP spid="8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SLOVENIJAWOOD</a:t>
            </a:r>
            <a:endParaRPr lang="sl-SI"/>
          </a:p>
        </p:txBody>
      </p:sp>
      <p:sp>
        <p:nvSpPr>
          <p:cNvPr id="7" name="PoljeZBesedilom 6"/>
          <p:cNvSpPr txBox="1"/>
          <p:nvPr/>
        </p:nvSpPr>
        <p:spPr>
          <a:xfrm>
            <a:off x="395536" y="3717032"/>
            <a:ext cx="4680520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sl-SI" dirty="0" smtClean="0"/>
              <a:t>                je </a:t>
            </a:r>
            <a:r>
              <a:rPr lang="sl-SI" dirty="0"/>
              <a:t>del našega logotipa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sl-SI" dirty="0"/>
              <a:t>in</a:t>
            </a:r>
            <a:r>
              <a:rPr lang="sl-SI" dirty="0" smtClean="0"/>
              <a:t> </a:t>
            </a:r>
            <a:r>
              <a:rPr lang="sl-SI" dirty="0"/>
              <a:t>ponazarja našo ljubezen do </a:t>
            </a:r>
            <a:r>
              <a:rPr lang="sl-SI" dirty="0" smtClean="0"/>
              <a:t>gozda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sl-SI" dirty="0" smtClean="0"/>
              <a:t>in bogate celjske zgodovine.</a:t>
            </a:r>
            <a:endParaRPr lang="sl-SI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455973" y="3645024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i="1" dirty="0">
                <a:solidFill>
                  <a:schemeClr val="accent2"/>
                </a:solidFill>
              </a:rPr>
              <a:t>LOVE</a:t>
            </a:r>
            <a:endParaRPr lang="sl-SI" sz="24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1" t="58245" r="28705" b="22718"/>
          <a:stretch/>
        </p:blipFill>
        <p:spPr>
          <a:xfrm>
            <a:off x="2483768" y="5733256"/>
            <a:ext cx="4191001" cy="97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3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l-SI" sz="2400" dirty="0"/>
          </a:p>
          <a:p>
            <a:pPr marL="0" indent="0">
              <a:buNone/>
            </a:pPr>
            <a:endParaRPr lang="sl-SI" sz="2400" dirty="0" smtClean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 smtClean="0"/>
              <a:t>SLOVENIJAWOOD</a:t>
            </a:r>
            <a:endParaRPr lang="sl-SI" dirty="0"/>
          </a:p>
        </p:txBody>
      </p:sp>
      <p:sp>
        <p:nvSpPr>
          <p:cNvPr id="11" name="Ovalni oblaček 10"/>
          <p:cNvSpPr/>
          <p:nvPr/>
        </p:nvSpPr>
        <p:spPr>
          <a:xfrm>
            <a:off x="231942" y="220947"/>
            <a:ext cx="2615903" cy="1512168"/>
          </a:xfrm>
          <a:prstGeom prst="wedgeEllipseCallout">
            <a:avLst>
              <a:gd name="adj1" fmla="val -12827"/>
              <a:gd name="adj2" fmla="val 4691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Naši izdelki </a:t>
            </a:r>
          </a:p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so izdelani ročno </a:t>
            </a:r>
          </a:p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in izključno</a:t>
            </a:r>
          </a:p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 iz slovenskega lesa.</a:t>
            </a:r>
            <a:endParaRPr lang="sl-SI" sz="1600" dirty="0">
              <a:solidFill>
                <a:schemeClr val="tx1"/>
              </a:solidFill>
            </a:endParaRPr>
          </a:p>
        </p:txBody>
      </p:sp>
      <p:sp>
        <p:nvSpPr>
          <p:cNvPr id="12" name="Ovalni oblaček 11"/>
          <p:cNvSpPr/>
          <p:nvPr/>
        </p:nvSpPr>
        <p:spPr>
          <a:xfrm rot="21276599">
            <a:off x="6171615" y="4558158"/>
            <a:ext cx="2921450" cy="1974534"/>
          </a:xfrm>
          <a:prstGeom prst="wedgeEllipseCallout">
            <a:avLst>
              <a:gd name="adj1" fmla="val -13887"/>
              <a:gd name="adj2" fmla="val 47904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1600" dirty="0">
                <a:solidFill>
                  <a:schemeClr val="tx1"/>
                </a:solidFill>
              </a:rPr>
              <a:t>Trgu </a:t>
            </a:r>
            <a:r>
              <a:rPr lang="sl-SI" sz="1600" dirty="0" smtClean="0">
                <a:solidFill>
                  <a:schemeClr val="tx1"/>
                </a:solidFill>
              </a:rPr>
              <a:t>ponuditi </a:t>
            </a:r>
            <a:r>
              <a:rPr lang="sl-SI" sz="1600" dirty="0">
                <a:solidFill>
                  <a:schemeClr val="tx1"/>
                </a:solidFill>
              </a:rPr>
              <a:t>širok </a:t>
            </a:r>
            <a:r>
              <a:rPr lang="sl-SI" sz="1600" dirty="0" smtClean="0">
                <a:solidFill>
                  <a:schemeClr val="tx1"/>
                </a:solidFill>
              </a:rPr>
              <a:t>izbor </a:t>
            </a:r>
            <a:r>
              <a:rPr lang="sl-SI" sz="1600" dirty="0">
                <a:solidFill>
                  <a:schemeClr val="tx1"/>
                </a:solidFill>
              </a:rPr>
              <a:t>lesnih izdelkov </a:t>
            </a:r>
            <a:endParaRPr lang="sl-SI" sz="1600" dirty="0" smtClean="0">
              <a:solidFill>
                <a:schemeClr val="tx1"/>
              </a:solidFill>
            </a:endParaRPr>
          </a:p>
          <a:p>
            <a:r>
              <a:rPr lang="sl-SI" sz="1600" dirty="0" smtClean="0">
                <a:solidFill>
                  <a:schemeClr val="tx1"/>
                </a:solidFill>
              </a:rPr>
              <a:t>za različne ciljne skupine </a:t>
            </a:r>
            <a:r>
              <a:rPr lang="sl-SI" sz="1600" dirty="0">
                <a:solidFill>
                  <a:schemeClr val="tx1"/>
                </a:solidFill>
              </a:rPr>
              <a:t>in  priložnosti.</a:t>
            </a:r>
          </a:p>
        </p:txBody>
      </p:sp>
      <p:sp>
        <p:nvSpPr>
          <p:cNvPr id="13" name="Ovalni oblaček 12"/>
          <p:cNvSpPr/>
          <p:nvPr/>
        </p:nvSpPr>
        <p:spPr>
          <a:xfrm>
            <a:off x="6392769" y="2348880"/>
            <a:ext cx="2479141" cy="1944216"/>
          </a:xfrm>
          <a:prstGeom prst="wedgeEllipseCallout">
            <a:avLst>
              <a:gd name="adj1" fmla="val -12827"/>
              <a:gd name="adj2" fmla="val 4691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Povzdigniti les</a:t>
            </a:r>
          </a:p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kot </a:t>
            </a:r>
            <a:r>
              <a:rPr lang="sl-SI" sz="1600" dirty="0">
                <a:solidFill>
                  <a:schemeClr val="tx1"/>
                </a:solidFill>
              </a:rPr>
              <a:t>surovino </a:t>
            </a:r>
            <a:endParaRPr lang="sl-SI" sz="1600" dirty="0" smtClean="0">
              <a:solidFill>
                <a:schemeClr val="tx1"/>
              </a:solidFill>
            </a:endParaRPr>
          </a:p>
          <a:p>
            <a:pPr algn="ctr"/>
            <a:r>
              <a:rPr lang="sl-SI" sz="1600" dirty="0">
                <a:solidFill>
                  <a:schemeClr val="tx1"/>
                </a:solidFill>
              </a:rPr>
              <a:t>n</a:t>
            </a:r>
            <a:r>
              <a:rPr lang="sl-SI" sz="1600" dirty="0" smtClean="0">
                <a:solidFill>
                  <a:schemeClr val="tx1"/>
                </a:solidFill>
              </a:rPr>
              <a:t>a </a:t>
            </a:r>
            <a:r>
              <a:rPr lang="sl-SI" sz="1600" dirty="0" smtClean="0">
                <a:solidFill>
                  <a:schemeClr val="tx1"/>
                </a:solidFill>
              </a:rPr>
              <a:t>izdelek</a:t>
            </a:r>
          </a:p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 </a:t>
            </a:r>
            <a:r>
              <a:rPr lang="sl-SI" sz="1600" dirty="0">
                <a:solidFill>
                  <a:schemeClr val="tx1"/>
                </a:solidFill>
              </a:rPr>
              <a:t>z visoko dodano </a:t>
            </a:r>
            <a:r>
              <a:rPr lang="sl-SI" sz="1600" dirty="0" smtClean="0">
                <a:solidFill>
                  <a:schemeClr val="tx1"/>
                </a:solidFill>
              </a:rPr>
              <a:t>vrednostjo.</a:t>
            </a:r>
            <a:endParaRPr lang="sl-SI" sz="1600" dirty="0">
              <a:solidFill>
                <a:schemeClr val="tx1"/>
              </a:solidFill>
            </a:endParaRPr>
          </a:p>
        </p:txBody>
      </p:sp>
      <p:sp>
        <p:nvSpPr>
          <p:cNvPr id="14" name="Ovalni oblaček 13"/>
          <p:cNvSpPr/>
          <p:nvPr/>
        </p:nvSpPr>
        <p:spPr>
          <a:xfrm>
            <a:off x="6588224" y="476672"/>
            <a:ext cx="2088232" cy="1692188"/>
          </a:xfrm>
          <a:prstGeom prst="wedgeEllipseCallout">
            <a:avLst>
              <a:gd name="adj1" fmla="val -12827"/>
              <a:gd name="adj2" fmla="val 4691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>
                <a:solidFill>
                  <a:schemeClr val="tx1"/>
                </a:solidFill>
              </a:rPr>
              <a:t>Oblikovati izdelke z motivi bogate celjske </a:t>
            </a:r>
            <a:r>
              <a:rPr lang="sl-SI" sz="1600" dirty="0" smtClean="0">
                <a:solidFill>
                  <a:schemeClr val="tx1"/>
                </a:solidFill>
              </a:rPr>
              <a:t>zgodovine.</a:t>
            </a:r>
            <a:endParaRPr lang="sl-SI" sz="1600" dirty="0">
              <a:solidFill>
                <a:schemeClr val="tx1"/>
              </a:solidFill>
            </a:endParaRPr>
          </a:p>
        </p:txBody>
      </p:sp>
      <p:sp>
        <p:nvSpPr>
          <p:cNvPr id="19" name="Ovalni oblaček 18"/>
          <p:cNvSpPr/>
          <p:nvPr/>
        </p:nvSpPr>
        <p:spPr>
          <a:xfrm rot="20053282">
            <a:off x="25724" y="1872160"/>
            <a:ext cx="2942960" cy="1819684"/>
          </a:xfrm>
          <a:prstGeom prst="wedgeEllipseCallout">
            <a:avLst>
              <a:gd name="adj1" fmla="val -12827"/>
              <a:gd name="adj2" fmla="val 4691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>
                <a:solidFill>
                  <a:schemeClr val="tx1"/>
                </a:solidFill>
              </a:rPr>
              <a:t> </a:t>
            </a:r>
            <a:r>
              <a:rPr lang="sl-SI" sz="1600" dirty="0" smtClean="0">
                <a:solidFill>
                  <a:schemeClr val="tx1"/>
                </a:solidFill>
              </a:rPr>
              <a:t>Narediti </a:t>
            </a:r>
            <a:r>
              <a:rPr lang="sl-SI" sz="1600" dirty="0" smtClean="0">
                <a:solidFill>
                  <a:schemeClr val="tx1"/>
                </a:solidFill>
              </a:rPr>
              <a:t> </a:t>
            </a:r>
            <a:endParaRPr lang="sl-SI" sz="1600" dirty="0">
              <a:solidFill>
                <a:schemeClr val="tx1"/>
              </a:solidFill>
            </a:endParaRPr>
          </a:p>
          <a:p>
            <a:pPr algn="ctr"/>
            <a:r>
              <a:rPr lang="sl-SI" sz="1600" dirty="0">
                <a:solidFill>
                  <a:schemeClr val="tx1"/>
                </a:solidFill>
              </a:rPr>
              <a:t>blagovno znamko </a:t>
            </a:r>
          </a:p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prepoznavno </a:t>
            </a:r>
            <a:r>
              <a:rPr lang="sl-SI" sz="1600" dirty="0" smtClean="0">
                <a:solidFill>
                  <a:schemeClr val="tx1"/>
                </a:solidFill>
              </a:rPr>
              <a:t>v ožjem in širšem prostoru.</a:t>
            </a:r>
            <a:endParaRPr lang="sl-SI" sz="1600" dirty="0">
              <a:solidFill>
                <a:schemeClr val="tx1"/>
              </a:solidFill>
            </a:endParaRPr>
          </a:p>
        </p:txBody>
      </p:sp>
      <p:sp>
        <p:nvSpPr>
          <p:cNvPr id="10" name="Ovalni oblaček 9"/>
          <p:cNvSpPr/>
          <p:nvPr/>
        </p:nvSpPr>
        <p:spPr>
          <a:xfrm>
            <a:off x="313441" y="4797152"/>
            <a:ext cx="2880320" cy="1870995"/>
          </a:xfrm>
          <a:prstGeom prst="wedgeEllipseCallout">
            <a:avLst>
              <a:gd name="adj1" fmla="val -12827"/>
              <a:gd name="adj2" fmla="val 4691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Povzdigniti želimo </a:t>
            </a:r>
            <a:r>
              <a:rPr lang="sl-SI" dirty="0" smtClean="0">
                <a:solidFill>
                  <a:schemeClr val="tx1"/>
                </a:solidFill>
              </a:rPr>
              <a:t>slovensko narodno </a:t>
            </a:r>
            <a:r>
              <a:rPr lang="sl-SI" dirty="0" smtClean="0">
                <a:solidFill>
                  <a:schemeClr val="tx1"/>
                </a:solidFill>
              </a:rPr>
              <a:t>ter </a:t>
            </a:r>
            <a:r>
              <a:rPr lang="sl-SI" dirty="0" err="1" smtClean="0">
                <a:solidFill>
                  <a:schemeClr val="tx1"/>
                </a:solidFill>
              </a:rPr>
              <a:t>okoljsko</a:t>
            </a:r>
            <a:r>
              <a:rPr lang="sl-SI" dirty="0" smtClean="0">
                <a:solidFill>
                  <a:schemeClr val="tx1"/>
                </a:solidFill>
              </a:rPr>
              <a:t> zavest. </a:t>
            </a:r>
            <a:endParaRPr lang="sl-SI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76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1148517">
            <a:off x="374247" y="1936834"/>
            <a:ext cx="8229600" cy="1143000"/>
          </a:xfrm>
        </p:spPr>
        <p:txBody>
          <a:bodyPr>
            <a:normAutofit/>
          </a:bodyPr>
          <a:lstStyle/>
          <a:p>
            <a:r>
              <a:rPr lang="sl-SI" sz="2800" dirty="0"/>
              <a:t>Zgodbe o lesu</a:t>
            </a: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 smtClean="0"/>
              <a:t>SLOVENIJAWOOD</a:t>
            </a:r>
            <a:endParaRPr lang="sl-SI" dirty="0"/>
          </a:p>
        </p:txBody>
      </p:sp>
      <p:sp>
        <p:nvSpPr>
          <p:cNvPr id="7" name="Ovalni oblaček 6"/>
          <p:cNvSpPr/>
          <p:nvPr/>
        </p:nvSpPr>
        <p:spPr>
          <a:xfrm rot="833766">
            <a:off x="1" y="4198179"/>
            <a:ext cx="3306638" cy="1807597"/>
          </a:xfrm>
          <a:prstGeom prst="wedgeEllipseCallout">
            <a:avLst>
              <a:gd name="adj1" fmla="val 27983"/>
              <a:gd name="adj2" fmla="val 40781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>
                <a:solidFill>
                  <a:schemeClr val="tx1"/>
                </a:solidFill>
              </a:rPr>
              <a:t>UP </a:t>
            </a:r>
            <a:r>
              <a:rPr lang="sl-SI" sz="1600" dirty="0" err="1" smtClean="0">
                <a:solidFill>
                  <a:schemeClr val="tx1"/>
                </a:solidFill>
              </a:rPr>
              <a:t>Slovenijawood</a:t>
            </a:r>
            <a:r>
              <a:rPr lang="sl-SI" sz="1600" dirty="0">
                <a:solidFill>
                  <a:schemeClr val="tx1"/>
                </a:solidFill>
              </a:rPr>
              <a:t>, d.o.o., j</a:t>
            </a:r>
            <a:r>
              <a:rPr lang="sl-SI" sz="1600" dirty="0" smtClean="0">
                <a:solidFill>
                  <a:schemeClr val="tx1"/>
                </a:solidFill>
              </a:rPr>
              <a:t>e znamka</a:t>
            </a:r>
          </a:p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 </a:t>
            </a:r>
            <a:r>
              <a:rPr lang="sl-SI" sz="1600" dirty="0">
                <a:solidFill>
                  <a:schemeClr val="tx1"/>
                </a:solidFill>
              </a:rPr>
              <a:t>nikoli končanih </a:t>
            </a:r>
            <a:r>
              <a:rPr lang="sl-SI" sz="1600" dirty="0" smtClean="0">
                <a:solidFill>
                  <a:schemeClr val="tx1"/>
                </a:solidFill>
              </a:rPr>
              <a:t>zgodb</a:t>
            </a:r>
          </a:p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 </a:t>
            </a:r>
            <a:r>
              <a:rPr lang="sl-SI" sz="1600" dirty="0">
                <a:solidFill>
                  <a:schemeClr val="tx1"/>
                </a:solidFill>
              </a:rPr>
              <a:t>o drevesu, o </a:t>
            </a:r>
            <a:r>
              <a:rPr lang="sl-SI" sz="1600" dirty="0" smtClean="0">
                <a:solidFill>
                  <a:schemeClr val="tx1"/>
                </a:solidFill>
              </a:rPr>
              <a:t>gozdu</a:t>
            </a:r>
          </a:p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 </a:t>
            </a:r>
            <a:r>
              <a:rPr lang="sl-SI" sz="1600" dirty="0">
                <a:solidFill>
                  <a:schemeClr val="tx1"/>
                </a:solidFill>
              </a:rPr>
              <a:t>in življenju.</a:t>
            </a:r>
          </a:p>
        </p:txBody>
      </p:sp>
      <p:sp>
        <p:nvSpPr>
          <p:cNvPr id="8" name="Ovalni oblaček 7"/>
          <p:cNvSpPr/>
          <p:nvPr/>
        </p:nvSpPr>
        <p:spPr>
          <a:xfrm rot="20628971">
            <a:off x="6019690" y="3358116"/>
            <a:ext cx="3024336" cy="2105025"/>
          </a:xfrm>
          <a:prstGeom prst="wedgeEllipseCallout">
            <a:avLst>
              <a:gd name="adj1" fmla="val 40266"/>
              <a:gd name="adj2" fmla="val -29356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Vsaka zgodba našega podjetja je polna dobrih vibracij lesa. Vsaka je samosvoja.</a:t>
            </a:r>
          </a:p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Je tudi celjska.</a:t>
            </a:r>
          </a:p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Naj postane vaša!</a:t>
            </a:r>
            <a:endParaRPr lang="sl-SI" sz="1600" dirty="0">
              <a:solidFill>
                <a:schemeClr val="tx1"/>
              </a:solidFill>
            </a:endParaRPr>
          </a:p>
        </p:txBody>
      </p:sp>
      <p:sp>
        <p:nvSpPr>
          <p:cNvPr id="10" name="Ovalni oblaček 9"/>
          <p:cNvSpPr/>
          <p:nvPr/>
        </p:nvSpPr>
        <p:spPr>
          <a:xfrm>
            <a:off x="2339752" y="5013176"/>
            <a:ext cx="2808312" cy="1689875"/>
          </a:xfrm>
          <a:prstGeom prst="wedgeEllipseCallout">
            <a:avLst>
              <a:gd name="adj1" fmla="val -32485"/>
              <a:gd name="adj2" fmla="val 36647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Vsak del drevesa ima svojo vlogo</a:t>
            </a:r>
          </a:p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 v življenju gozda.</a:t>
            </a:r>
            <a:endParaRPr lang="sl-SI" sz="1600" dirty="0">
              <a:solidFill>
                <a:schemeClr val="tx1"/>
              </a:solidFill>
            </a:endParaRPr>
          </a:p>
        </p:txBody>
      </p:sp>
      <p:sp>
        <p:nvSpPr>
          <p:cNvPr id="11" name="Ovalni oblaček 10"/>
          <p:cNvSpPr/>
          <p:nvPr/>
        </p:nvSpPr>
        <p:spPr>
          <a:xfrm>
            <a:off x="4821072" y="4886005"/>
            <a:ext cx="2376264" cy="1944216"/>
          </a:xfrm>
          <a:prstGeom prst="wedgeEllipseCallout">
            <a:avLst>
              <a:gd name="adj1" fmla="val -40890"/>
              <a:gd name="adj2" fmla="val -25745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Mi življenje dreves</a:t>
            </a:r>
          </a:p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le preselimo</a:t>
            </a:r>
          </a:p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v domove, zatočišča lepote in ljubezni</a:t>
            </a:r>
          </a:p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do narave.</a:t>
            </a:r>
            <a:endParaRPr lang="sl-SI" sz="1600" dirty="0">
              <a:solidFill>
                <a:schemeClr val="tx1"/>
              </a:solidFill>
            </a:endParaRPr>
          </a:p>
        </p:txBody>
      </p:sp>
      <p:sp>
        <p:nvSpPr>
          <p:cNvPr id="9" name="Ovalni oblaček 8"/>
          <p:cNvSpPr/>
          <p:nvPr/>
        </p:nvSpPr>
        <p:spPr>
          <a:xfrm rot="166592">
            <a:off x="6047877" y="211727"/>
            <a:ext cx="2720839" cy="1662654"/>
          </a:xfrm>
          <a:prstGeom prst="wedgeEllipseCallout">
            <a:avLst>
              <a:gd name="adj1" fmla="val -12827"/>
              <a:gd name="adj2" fmla="val 4691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>
                <a:solidFill>
                  <a:schemeClr val="tx1"/>
                </a:solidFill>
              </a:rPr>
              <a:t>Skozi zgodbe </a:t>
            </a:r>
            <a:r>
              <a:rPr lang="sl-SI" sz="1600" dirty="0" smtClean="0">
                <a:solidFill>
                  <a:schemeClr val="tx1"/>
                </a:solidFill>
              </a:rPr>
              <a:t>izobraževati</a:t>
            </a:r>
          </a:p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 </a:t>
            </a:r>
            <a:r>
              <a:rPr lang="sl-SI" sz="1600" dirty="0">
                <a:solidFill>
                  <a:schemeClr val="tx1"/>
                </a:solidFill>
              </a:rPr>
              <a:t>in </a:t>
            </a:r>
            <a:r>
              <a:rPr lang="sl-SI" sz="1600" dirty="0" smtClean="0">
                <a:solidFill>
                  <a:schemeClr val="tx1"/>
                </a:solidFill>
              </a:rPr>
              <a:t>narediti</a:t>
            </a:r>
          </a:p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 </a:t>
            </a:r>
            <a:r>
              <a:rPr lang="sl-SI" sz="1600" dirty="0">
                <a:solidFill>
                  <a:schemeClr val="tx1"/>
                </a:solidFill>
              </a:rPr>
              <a:t>celjsko </a:t>
            </a:r>
            <a:r>
              <a:rPr lang="sl-SI" sz="1600" dirty="0" smtClean="0">
                <a:solidFill>
                  <a:schemeClr val="tx1"/>
                </a:solidFill>
              </a:rPr>
              <a:t>zgodovino </a:t>
            </a:r>
            <a:r>
              <a:rPr lang="sl-SI" sz="1600" dirty="0" err="1" smtClean="0">
                <a:solidFill>
                  <a:schemeClr val="tx1"/>
                </a:solidFill>
              </a:rPr>
              <a:t>prepoznavnejšo</a:t>
            </a:r>
            <a:endParaRPr lang="sl-SI" sz="1600" dirty="0" smtClean="0">
              <a:solidFill>
                <a:schemeClr val="tx1"/>
              </a:solidFill>
            </a:endParaRPr>
          </a:p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 in zanimivo.</a:t>
            </a:r>
            <a:endParaRPr lang="sl-SI" sz="1600" dirty="0">
              <a:solidFill>
                <a:schemeClr val="tx1"/>
              </a:solidFill>
            </a:endParaRPr>
          </a:p>
        </p:txBody>
      </p:sp>
      <p:sp>
        <p:nvSpPr>
          <p:cNvPr id="12" name="Ovalni oblaček 11"/>
          <p:cNvSpPr/>
          <p:nvPr/>
        </p:nvSpPr>
        <p:spPr>
          <a:xfrm>
            <a:off x="251520" y="-4911"/>
            <a:ext cx="2880320" cy="1944216"/>
          </a:xfrm>
          <a:prstGeom prst="wedgeEllipseCallout">
            <a:avLst>
              <a:gd name="adj1" fmla="val -12827"/>
              <a:gd name="adj2" fmla="val 4691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Pospeševati prodajo</a:t>
            </a:r>
          </a:p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 </a:t>
            </a:r>
            <a:r>
              <a:rPr lang="sl-SI" sz="1600" dirty="0">
                <a:solidFill>
                  <a:schemeClr val="tx1"/>
                </a:solidFill>
              </a:rPr>
              <a:t>lesnih izdelkov </a:t>
            </a:r>
            <a:endParaRPr lang="sl-SI" sz="1600" dirty="0" smtClean="0">
              <a:solidFill>
                <a:schemeClr val="tx1"/>
              </a:solidFill>
            </a:endParaRPr>
          </a:p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na </a:t>
            </a:r>
            <a:r>
              <a:rPr lang="sl-SI" sz="1600" dirty="0">
                <a:solidFill>
                  <a:schemeClr val="tx1"/>
                </a:solidFill>
              </a:rPr>
              <a:t>podlagi zgodb </a:t>
            </a:r>
            <a:endParaRPr lang="sl-SI" sz="1600" dirty="0" smtClean="0">
              <a:solidFill>
                <a:schemeClr val="tx1"/>
              </a:solidFill>
            </a:endParaRPr>
          </a:p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o </a:t>
            </a:r>
            <a:r>
              <a:rPr lang="sl-SI" sz="1600" dirty="0">
                <a:solidFill>
                  <a:schemeClr val="tx1"/>
                </a:solidFill>
              </a:rPr>
              <a:t>lesu </a:t>
            </a:r>
            <a:endParaRPr lang="sl-SI" sz="1600" dirty="0" smtClean="0">
              <a:solidFill>
                <a:schemeClr val="tx1"/>
              </a:solidFill>
            </a:endParaRPr>
          </a:p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in </a:t>
            </a:r>
            <a:r>
              <a:rPr lang="sl-SI" sz="1600" dirty="0">
                <a:solidFill>
                  <a:schemeClr val="tx1"/>
                </a:solidFill>
              </a:rPr>
              <a:t>celjski zgodovini.</a:t>
            </a:r>
          </a:p>
        </p:txBody>
      </p:sp>
    </p:spTree>
    <p:extLst>
      <p:ext uri="{BB962C8B-B14F-4D97-AF65-F5344CB8AC3E}">
        <p14:creationId xmlns:p14="http://schemas.microsoft.com/office/powerpoint/2010/main" val="241021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9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>
          <a:xfrm>
            <a:off x="3124200" y="6857999"/>
            <a:ext cx="2895600" cy="45719"/>
          </a:xfrm>
        </p:spPr>
        <p:txBody>
          <a:bodyPr/>
          <a:lstStyle/>
          <a:p>
            <a:r>
              <a:rPr lang="sl-SI" smtClean="0"/>
              <a:t>SLOVENIJAWOOD</a:t>
            </a:r>
            <a:endParaRPr lang="sl-SI"/>
          </a:p>
        </p:txBody>
      </p:sp>
      <p:sp>
        <p:nvSpPr>
          <p:cNvPr id="5" name="Ovalni oblaček 4"/>
          <p:cNvSpPr/>
          <p:nvPr/>
        </p:nvSpPr>
        <p:spPr>
          <a:xfrm rot="20545603">
            <a:off x="390509" y="268805"/>
            <a:ext cx="3697348" cy="1969176"/>
          </a:xfrm>
          <a:prstGeom prst="wedgeEllipseCallout">
            <a:avLst>
              <a:gd name="adj1" fmla="val -12827"/>
              <a:gd name="adj2" fmla="val 4691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</a:rPr>
              <a:t>Stroške bomo zniževali skozi vse večji obseg prodaje, skozi racionalno gospodarjenje </a:t>
            </a:r>
            <a:endParaRPr lang="sl-SI" dirty="0" smtClean="0">
              <a:solidFill>
                <a:schemeClr val="tx1"/>
              </a:solidFill>
            </a:endParaRPr>
          </a:p>
          <a:p>
            <a:pPr algn="ctr"/>
            <a:r>
              <a:rPr lang="sl-SI" dirty="0" smtClean="0">
                <a:solidFill>
                  <a:schemeClr val="tx1"/>
                </a:solidFill>
              </a:rPr>
              <a:t>z </a:t>
            </a:r>
            <a:r>
              <a:rPr lang="sl-SI" dirty="0">
                <a:solidFill>
                  <a:schemeClr val="tx1"/>
                </a:solidFill>
              </a:rPr>
              <a:t>dobrinami </a:t>
            </a:r>
            <a:endParaRPr lang="sl-SI" dirty="0" smtClean="0">
              <a:solidFill>
                <a:schemeClr val="tx1"/>
              </a:solidFill>
            </a:endParaRPr>
          </a:p>
          <a:p>
            <a:pPr algn="ctr"/>
            <a:r>
              <a:rPr lang="sl-SI" dirty="0" smtClean="0">
                <a:solidFill>
                  <a:schemeClr val="tx1"/>
                </a:solidFill>
              </a:rPr>
              <a:t>in vrhunskimi kadri.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6" name="Ovalni oblaček 5"/>
          <p:cNvSpPr/>
          <p:nvPr/>
        </p:nvSpPr>
        <p:spPr>
          <a:xfrm>
            <a:off x="683568" y="2746881"/>
            <a:ext cx="2304256" cy="1440160"/>
          </a:xfrm>
          <a:prstGeom prst="wedgeEllipseCallout">
            <a:avLst>
              <a:gd name="adj1" fmla="val -12827"/>
              <a:gd name="adj2" fmla="val 4691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</a:rPr>
              <a:t>Dvigniti izdelke na butično </a:t>
            </a:r>
            <a:r>
              <a:rPr lang="sl-SI" dirty="0" smtClean="0">
                <a:solidFill>
                  <a:schemeClr val="tx1"/>
                </a:solidFill>
              </a:rPr>
              <a:t>raven.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7" name="Ovalni oblaček 6"/>
          <p:cNvSpPr/>
          <p:nvPr/>
        </p:nvSpPr>
        <p:spPr>
          <a:xfrm>
            <a:off x="8028384" y="2746881"/>
            <a:ext cx="1944216" cy="1287760"/>
          </a:xfrm>
          <a:prstGeom prst="wedgeEllipseCallout">
            <a:avLst>
              <a:gd name="adj1" fmla="val -12827"/>
              <a:gd name="adj2" fmla="val 4691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</a:rPr>
              <a:t>Minimalno število zaposlenih.</a:t>
            </a:r>
          </a:p>
        </p:txBody>
      </p:sp>
      <p:sp>
        <p:nvSpPr>
          <p:cNvPr id="8" name="Ovalni oblaček 7"/>
          <p:cNvSpPr/>
          <p:nvPr/>
        </p:nvSpPr>
        <p:spPr>
          <a:xfrm rot="20315386">
            <a:off x="5625578" y="4645159"/>
            <a:ext cx="3672408" cy="1732384"/>
          </a:xfrm>
          <a:prstGeom prst="wedgeEllipseCallout">
            <a:avLst>
              <a:gd name="adj1" fmla="val -12827"/>
              <a:gd name="adj2" fmla="val 4691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Vključevanje </a:t>
            </a:r>
            <a:r>
              <a:rPr lang="sl-SI" dirty="0" smtClean="0">
                <a:solidFill>
                  <a:schemeClr val="tx1"/>
                </a:solidFill>
              </a:rPr>
              <a:t>zunanjih strokovnih sodelavcev.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1" name="Ovalni oblaček 10"/>
          <p:cNvSpPr/>
          <p:nvPr/>
        </p:nvSpPr>
        <p:spPr>
          <a:xfrm rot="535994">
            <a:off x="306392" y="4828471"/>
            <a:ext cx="2832188" cy="1578428"/>
          </a:xfrm>
          <a:prstGeom prst="wedgeEllipseCallout">
            <a:avLst>
              <a:gd name="adj1" fmla="val -12827"/>
              <a:gd name="adj2" fmla="val 4691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Vključevati se </a:t>
            </a:r>
          </a:p>
          <a:p>
            <a:pPr algn="ctr"/>
            <a:r>
              <a:rPr lang="sl-SI" dirty="0" smtClean="0">
                <a:solidFill>
                  <a:schemeClr val="tx1"/>
                </a:solidFill>
              </a:rPr>
              <a:t>v trajnostno </a:t>
            </a:r>
            <a:r>
              <a:rPr lang="sl-SI" dirty="0" smtClean="0">
                <a:solidFill>
                  <a:schemeClr val="tx1"/>
                </a:solidFill>
              </a:rPr>
              <a:t>naravnane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 smtClean="0">
                <a:solidFill>
                  <a:schemeClr val="tx1"/>
                </a:solidFill>
              </a:rPr>
              <a:t>projekta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9" name="Ovalni oblaček 8"/>
          <p:cNvSpPr/>
          <p:nvPr/>
        </p:nvSpPr>
        <p:spPr>
          <a:xfrm rot="21276599">
            <a:off x="3050640" y="5560226"/>
            <a:ext cx="2921450" cy="1806984"/>
          </a:xfrm>
          <a:prstGeom prst="wedgeEllipseCallout">
            <a:avLst>
              <a:gd name="adj1" fmla="val -13887"/>
              <a:gd name="adj2" fmla="val 47904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dirty="0" smtClean="0">
                <a:solidFill>
                  <a:schemeClr val="tx1"/>
                </a:solidFill>
              </a:rPr>
              <a:t>Iskati možnosti sofinanciranje.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4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1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2536" y="332656"/>
            <a:ext cx="8229600" cy="1143000"/>
          </a:xfrm>
        </p:spPr>
        <p:txBody>
          <a:bodyPr/>
          <a:lstStyle/>
          <a:p>
            <a:r>
              <a:rPr lang="sl-SI" sz="4100" dirty="0">
                <a:solidFill>
                  <a:srgbClr val="008000"/>
                </a:solidFill>
              </a:rPr>
              <a:t>PONUDBA</a:t>
            </a:r>
            <a:r>
              <a:rPr lang="sl-SI" dirty="0" smtClean="0">
                <a:solidFill>
                  <a:srgbClr val="008000"/>
                </a:solidFill>
              </a:rPr>
              <a:t> </a:t>
            </a:r>
            <a:endParaRPr lang="sl-SI" dirty="0">
              <a:solidFill>
                <a:srgbClr val="008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SLOVENIJAWOOD</a:t>
            </a:r>
            <a:endParaRPr lang="sl-SI"/>
          </a:p>
        </p:txBody>
      </p:sp>
      <p:sp>
        <p:nvSpPr>
          <p:cNvPr id="3" name="PoljeZBesedilom 2"/>
          <p:cNvSpPr txBox="1"/>
          <p:nvPr/>
        </p:nvSpPr>
        <p:spPr>
          <a:xfrm>
            <a:off x="611560" y="1700808"/>
            <a:ext cx="72338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/>
              <a:t>S</a:t>
            </a:r>
            <a:r>
              <a:rPr lang="sl-SI" sz="2400" dirty="0" smtClean="0"/>
              <a:t> ponudbo želimo </a:t>
            </a:r>
            <a:r>
              <a:rPr lang="sl-SI" sz="2400" dirty="0" smtClean="0"/>
              <a:t>zadovoljiti </a:t>
            </a:r>
          </a:p>
          <a:p>
            <a:r>
              <a:rPr lang="sl-SI" sz="2400" dirty="0" smtClean="0"/>
              <a:t>     potrebe določene ciljne skupine.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smtClean="0"/>
              <a:t>Ponudba izdelkov se spreminja glede na praznike, sezonska nihanja, povpraševanje kupcev,</a:t>
            </a:r>
          </a:p>
          <a:p>
            <a:r>
              <a:rPr lang="sl-SI" sz="2400" dirty="0" smtClean="0"/>
              <a:t>     pričakovane trende trga in gospodarska gibanja.</a:t>
            </a:r>
            <a:endParaRPr lang="sl-SI" sz="2400" dirty="0"/>
          </a:p>
        </p:txBody>
      </p:sp>
      <p:pic>
        <p:nvPicPr>
          <p:cNvPr id="19" name="Slika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63" y="4009132"/>
            <a:ext cx="3831931" cy="1096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Slika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0" t="14176" r="10482" b="3286"/>
          <a:stretch/>
        </p:blipFill>
        <p:spPr>
          <a:xfrm>
            <a:off x="-30765" y="4462104"/>
            <a:ext cx="3189861" cy="20871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r="8651" b="16065"/>
          <a:stretch/>
        </p:blipFill>
        <p:spPr>
          <a:xfrm>
            <a:off x="3707904" y="4123453"/>
            <a:ext cx="4517573" cy="2460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443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6552" y="260648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l-SI" sz="4100" dirty="0">
                <a:solidFill>
                  <a:srgbClr val="008000"/>
                </a:solidFill>
              </a:rPr>
              <a:t>Prodaja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184576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sl-SI" sz="3400" dirty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Prodajni </a:t>
            </a:r>
            <a:r>
              <a:rPr lang="sl-SI" sz="3400" dirty="0" smtClean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trg</a:t>
            </a:r>
            <a:endParaRPr lang="sl-SI" sz="3400" dirty="0" smtClean="0"/>
          </a:p>
          <a:p>
            <a:pPr lvl="1"/>
            <a:r>
              <a:rPr lang="sl-SI" sz="2300" dirty="0" smtClean="0"/>
              <a:t>Slovenija (obiskovalci in turisti</a:t>
            </a:r>
            <a:r>
              <a:rPr lang="sl-SI" sz="2300" dirty="0" smtClean="0"/>
              <a:t>)</a:t>
            </a:r>
            <a:endParaRPr lang="sl-SI" sz="2300" dirty="0" smtClean="0"/>
          </a:p>
          <a:p>
            <a:pPr lvl="1"/>
            <a:r>
              <a:rPr lang="sl-SI" sz="2300" dirty="0" smtClean="0"/>
              <a:t>Nemčija, Italija, Francija, Avstrija</a:t>
            </a:r>
            <a:endParaRPr lang="sl-SI" sz="2300" dirty="0"/>
          </a:p>
          <a:p>
            <a:pPr lvl="1"/>
            <a:r>
              <a:rPr lang="sl-SI" sz="2300" dirty="0" smtClean="0"/>
              <a:t>preostali </a:t>
            </a:r>
            <a:r>
              <a:rPr lang="sl-SI" sz="2300" dirty="0"/>
              <a:t>e</a:t>
            </a:r>
            <a:r>
              <a:rPr lang="sl-SI" sz="2300" dirty="0" smtClean="0"/>
              <a:t>vropski </a:t>
            </a:r>
            <a:r>
              <a:rPr lang="sl-SI" sz="2300" dirty="0"/>
              <a:t>trg</a:t>
            </a:r>
          </a:p>
          <a:p>
            <a:pPr marL="0" indent="0">
              <a:spcBef>
                <a:spcPct val="0"/>
              </a:spcBef>
              <a:buNone/>
            </a:pPr>
            <a:r>
              <a:rPr lang="sl-SI" sz="3400" dirty="0" smtClean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Prodajni </a:t>
            </a:r>
            <a:r>
              <a:rPr lang="sl-SI" sz="3400" dirty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potencial</a:t>
            </a:r>
          </a:p>
          <a:p>
            <a:pPr lvl="1"/>
            <a:r>
              <a:rPr lang="sl-SI" sz="2300" dirty="0"/>
              <a:t>u</a:t>
            </a:r>
            <a:r>
              <a:rPr lang="sl-SI" sz="2300" dirty="0" smtClean="0"/>
              <a:t>smerjenost prodaje tujim turistom, </a:t>
            </a:r>
          </a:p>
          <a:p>
            <a:pPr marL="457200" lvl="1" indent="0">
              <a:buNone/>
            </a:pPr>
            <a:r>
              <a:rPr lang="sl-SI" sz="2300" dirty="0" smtClean="0"/>
              <a:t>     katerih </a:t>
            </a:r>
            <a:r>
              <a:rPr lang="sl-SI" sz="2300" dirty="0"/>
              <a:t>delež </a:t>
            </a:r>
            <a:r>
              <a:rPr lang="sl-SI" sz="2300" dirty="0" smtClean="0"/>
              <a:t>se na Celjskem povečuje (30 % ali več)</a:t>
            </a:r>
          </a:p>
          <a:p>
            <a:pPr marL="0" indent="0">
              <a:spcBef>
                <a:spcPct val="0"/>
              </a:spcBef>
              <a:buNone/>
            </a:pPr>
            <a:r>
              <a:rPr lang="sl-SI" sz="3400" dirty="0" err="1" smtClean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Pozicioniranje</a:t>
            </a:r>
            <a:r>
              <a:rPr lang="sl-SI" sz="3400" dirty="0" smtClean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 izdelkov</a:t>
            </a:r>
          </a:p>
          <a:p>
            <a:pPr lvl="1"/>
            <a:r>
              <a:rPr lang="sl-SI" sz="2300" dirty="0"/>
              <a:t>unikaten, trajen, eleganten, dotiku prijazen in kvaliteten les</a:t>
            </a:r>
          </a:p>
          <a:p>
            <a:pPr lvl="1"/>
            <a:r>
              <a:rPr lang="sl-SI" sz="2300" dirty="0"/>
              <a:t>izdelek, ki je spominek in praktično uporaben izdelek</a:t>
            </a:r>
          </a:p>
          <a:p>
            <a:pPr lvl="1"/>
            <a:r>
              <a:rPr lang="sl-SI" sz="2300" dirty="0"/>
              <a:t>cenovni razpon za različne dohodkovne skupine</a:t>
            </a:r>
          </a:p>
          <a:p>
            <a:pPr lvl="1"/>
            <a:r>
              <a:rPr lang="sl-SI" sz="2300" dirty="0"/>
              <a:t>les z dodano vrednostjo bogate celjske zgodovine</a:t>
            </a:r>
          </a:p>
          <a:p>
            <a:pPr lvl="2">
              <a:spcBef>
                <a:spcPct val="0"/>
              </a:spcBef>
            </a:pPr>
            <a:endParaRPr lang="sl-SI" sz="2600" dirty="0">
              <a:solidFill>
                <a:srgbClr val="008000"/>
              </a:solidFill>
              <a:latin typeface="+mj-lt"/>
              <a:ea typeface="+mj-ea"/>
              <a:cs typeface="+mj-cs"/>
            </a:endParaRPr>
          </a:p>
          <a:p>
            <a:pPr marL="457200" lvl="1" indent="0">
              <a:buNone/>
            </a:pPr>
            <a:endParaRPr lang="sl-SI" sz="2200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sl-SI" sz="2200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sl-SI" sz="2200" dirty="0" smtClean="0">
              <a:solidFill>
                <a:schemeClr val="bg1"/>
              </a:solidFill>
            </a:endParaRPr>
          </a:p>
          <a:p>
            <a:endParaRPr lang="sl-SI" sz="2000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sl-SI" sz="2000" dirty="0">
                <a:solidFill>
                  <a:schemeClr val="bg1"/>
                </a:solidFill>
              </a:rPr>
              <a:t>	</a:t>
            </a:r>
            <a:endParaRPr lang="sl-SI" sz="2000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sl-SI" sz="4200" dirty="0" smtClean="0">
              <a:solidFill>
                <a:schemeClr val="bg1"/>
              </a:solidFill>
            </a:endParaRPr>
          </a:p>
          <a:p>
            <a:endParaRPr lang="sl-SI" sz="2000" dirty="0" smtClean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SLOVENIJAWOOD</a:t>
            </a:r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08720"/>
            <a:ext cx="2232248" cy="204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2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338624" y="14908"/>
            <a:ext cx="8229600" cy="1143000"/>
          </a:xfrm>
        </p:spPr>
        <p:txBody>
          <a:bodyPr>
            <a:normAutofit/>
          </a:bodyPr>
          <a:lstStyle/>
          <a:p>
            <a:r>
              <a:rPr lang="sl-SI" dirty="0" smtClean="0">
                <a:solidFill>
                  <a:srgbClr val="008000"/>
                </a:solidFill>
              </a:rPr>
              <a:t>Konkurenca</a:t>
            </a:r>
            <a:endParaRPr lang="sl-SI" dirty="0">
              <a:solidFill>
                <a:srgbClr val="008000"/>
              </a:solidFill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 smtClean="0"/>
              <a:t>SLOVENIJAWOOD</a:t>
            </a:r>
            <a:endParaRPr lang="sl-SI" dirty="0"/>
          </a:p>
        </p:txBody>
      </p:sp>
      <p:sp>
        <p:nvSpPr>
          <p:cNvPr id="9" name="Elipsa 8"/>
          <p:cNvSpPr/>
          <p:nvPr/>
        </p:nvSpPr>
        <p:spPr>
          <a:xfrm>
            <a:off x="306358" y="2346671"/>
            <a:ext cx="3764538" cy="144016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Podjetja z dolgoletnimi izkušnjami in uveljavljeno blagovno znamko.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0" name="Zaobljeni pravokotnik 9"/>
          <p:cNvSpPr/>
          <p:nvPr/>
        </p:nvSpPr>
        <p:spPr>
          <a:xfrm>
            <a:off x="579456" y="1100820"/>
            <a:ext cx="3096344" cy="115212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 smtClean="0">
                <a:solidFill>
                  <a:schemeClr val="tx1"/>
                </a:solidFill>
              </a:rPr>
              <a:t>Prednosti</a:t>
            </a:r>
            <a:endParaRPr lang="sl-SI" sz="3200" dirty="0">
              <a:solidFill>
                <a:schemeClr val="tx1"/>
              </a:solidFill>
            </a:endParaRPr>
          </a:p>
        </p:txBody>
      </p:sp>
      <p:sp>
        <p:nvSpPr>
          <p:cNvPr id="11" name="Elipsa 10"/>
          <p:cNvSpPr/>
          <p:nvPr/>
        </p:nvSpPr>
        <p:spPr>
          <a:xfrm>
            <a:off x="443403" y="3799225"/>
            <a:ext cx="3490448" cy="162623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Večina</a:t>
            </a:r>
          </a:p>
          <a:p>
            <a:pPr algn="ctr"/>
            <a:r>
              <a:rPr lang="sl-SI" dirty="0" smtClean="0">
                <a:solidFill>
                  <a:schemeClr val="tx1"/>
                </a:solidFill>
              </a:rPr>
              <a:t> konkurenčnih podjetij</a:t>
            </a:r>
          </a:p>
          <a:p>
            <a:pPr algn="ctr"/>
            <a:r>
              <a:rPr lang="sl-SI" dirty="0">
                <a:solidFill>
                  <a:schemeClr val="tx1"/>
                </a:solidFill>
              </a:rPr>
              <a:t>d</a:t>
            </a:r>
            <a:r>
              <a:rPr lang="sl-SI" dirty="0" smtClean="0">
                <a:solidFill>
                  <a:schemeClr val="tx1"/>
                </a:solidFill>
              </a:rPr>
              <a:t>eluje v sklopu</a:t>
            </a:r>
          </a:p>
          <a:p>
            <a:pPr algn="ctr"/>
            <a:r>
              <a:rPr lang="sl-SI" dirty="0" smtClean="0">
                <a:solidFill>
                  <a:schemeClr val="tx1"/>
                </a:solidFill>
              </a:rPr>
              <a:t> Mestne občine Celje.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2" name="Elipsa 11"/>
          <p:cNvSpPr/>
          <p:nvPr/>
        </p:nvSpPr>
        <p:spPr>
          <a:xfrm>
            <a:off x="721707" y="5425463"/>
            <a:ext cx="3212144" cy="126977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Financiranje </a:t>
            </a:r>
          </a:p>
          <a:p>
            <a:pPr algn="ctr"/>
            <a:r>
              <a:rPr lang="sl-SI" dirty="0">
                <a:solidFill>
                  <a:schemeClr val="tx1"/>
                </a:solidFill>
              </a:rPr>
              <a:t>i</a:t>
            </a:r>
            <a:r>
              <a:rPr lang="sl-SI" dirty="0" smtClean="0">
                <a:solidFill>
                  <a:schemeClr val="tx1"/>
                </a:solidFill>
              </a:rPr>
              <a:t>z proračuna </a:t>
            </a:r>
          </a:p>
          <a:p>
            <a:pPr algn="ctr"/>
            <a:r>
              <a:rPr lang="sl-SI" dirty="0">
                <a:solidFill>
                  <a:schemeClr val="tx1"/>
                </a:solidFill>
              </a:rPr>
              <a:t>M</a:t>
            </a:r>
            <a:r>
              <a:rPr lang="sl-SI" dirty="0" smtClean="0">
                <a:solidFill>
                  <a:schemeClr val="tx1"/>
                </a:solidFill>
              </a:rPr>
              <a:t>estne občine Celje.</a:t>
            </a:r>
            <a:endParaRPr lang="sl-SI" dirty="0"/>
          </a:p>
        </p:txBody>
      </p:sp>
      <p:sp>
        <p:nvSpPr>
          <p:cNvPr id="13" name="Zaobljeni pravokotnik 12"/>
          <p:cNvSpPr/>
          <p:nvPr/>
        </p:nvSpPr>
        <p:spPr>
          <a:xfrm>
            <a:off x="5009926" y="1100820"/>
            <a:ext cx="2946450" cy="10320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6633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 smtClean="0">
                <a:solidFill>
                  <a:schemeClr val="tx1"/>
                </a:solidFill>
              </a:rPr>
              <a:t>Slabosti</a:t>
            </a:r>
            <a:endParaRPr lang="sl-SI" sz="2800" dirty="0">
              <a:solidFill>
                <a:schemeClr val="tx1"/>
              </a:solidFill>
            </a:endParaRPr>
          </a:p>
        </p:txBody>
      </p:sp>
      <p:sp>
        <p:nvSpPr>
          <p:cNvPr id="14" name="Elipsa 13"/>
          <p:cNvSpPr/>
          <p:nvPr/>
        </p:nvSpPr>
        <p:spPr>
          <a:xfrm>
            <a:off x="4918956" y="2132856"/>
            <a:ext cx="3179502" cy="134444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6633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Manjša prodaja zaradi nefleksibilnega odziva</a:t>
            </a:r>
          </a:p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na spremembe povpraševanja.</a:t>
            </a:r>
          </a:p>
        </p:txBody>
      </p:sp>
      <p:sp>
        <p:nvSpPr>
          <p:cNvPr id="15" name="Elipsa 14"/>
          <p:cNvSpPr/>
          <p:nvPr/>
        </p:nvSpPr>
        <p:spPr>
          <a:xfrm>
            <a:off x="5138294" y="3512345"/>
            <a:ext cx="2740826" cy="11350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6633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Manjša motiviranost delavcev zaradi fiksnih plač.</a:t>
            </a:r>
            <a:endParaRPr lang="sl-SI" sz="1600" dirty="0">
              <a:solidFill>
                <a:schemeClr val="tx1"/>
              </a:solidFill>
            </a:endParaRPr>
          </a:p>
        </p:txBody>
      </p:sp>
      <p:sp>
        <p:nvSpPr>
          <p:cNvPr id="16" name="Elipsa 15"/>
          <p:cNvSpPr/>
          <p:nvPr/>
        </p:nvSpPr>
        <p:spPr>
          <a:xfrm>
            <a:off x="5475553" y="4669324"/>
            <a:ext cx="2167038" cy="93099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6633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Nezadostno </a:t>
            </a:r>
          </a:p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in neprimerno </a:t>
            </a:r>
          </a:p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oglaševanje.</a:t>
            </a:r>
            <a:endParaRPr lang="sl-SI" sz="1600" dirty="0">
              <a:solidFill>
                <a:schemeClr val="tx1"/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5313119" y="5600319"/>
            <a:ext cx="2577857" cy="125768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6633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>
                <a:solidFill>
                  <a:schemeClr val="tx1"/>
                </a:solidFill>
              </a:rPr>
              <a:t>Premalo dogodkov in zgodb </a:t>
            </a:r>
          </a:p>
          <a:p>
            <a:pPr algn="ctr"/>
            <a:r>
              <a:rPr lang="sl-SI" sz="1600" dirty="0">
                <a:solidFill>
                  <a:schemeClr val="tx1"/>
                </a:solidFill>
              </a:rPr>
              <a:t>k</a:t>
            </a:r>
            <a:r>
              <a:rPr lang="sl-SI" sz="1600" dirty="0" smtClean="0">
                <a:solidFill>
                  <a:schemeClr val="tx1"/>
                </a:solidFill>
              </a:rPr>
              <a:t>ot del pospeševanja </a:t>
            </a:r>
            <a:r>
              <a:rPr lang="sl-SI" sz="1600" dirty="0" smtClean="0">
                <a:solidFill>
                  <a:schemeClr val="tx1"/>
                </a:solidFill>
              </a:rPr>
              <a:t>prodaje.</a:t>
            </a:r>
            <a:endParaRPr lang="sl-SI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89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1387</TotalTime>
  <Words>713</Words>
  <Application>Microsoft Office PowerPoint</Application>
  <PresentationFormat>Diaprojekcija na zaslonu (4:3)</PresentationFormat>
  <Paragraphs>173</Paragraphs>
  <Slides>12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8" baseType="lpstr">
      <vt:lpstr>Arial</vt:lpstr>
      <vt:lpstr>Berlin Sans FB</vt:lpstr>
      <vt:lpstr>Book Antiqua</vt:lpstr>
      <vt:lpstr>Calibri</vt:lpstr>
      <vt:lpstr>MS Reference Sans Serif</vt:lpstr>
      <vt:lpstr>Officeova tema</vt:lpstr>
      <vt:lpstr>UP SLOVENIJAWOOD, d. o. o. Prodaja lesnih izdelkov  </vt:lpstr>
      <vt:lpstr>O NAŠEM PODJETJU</vt:lpstr>
      <vt:lpstr>PowerPointova predstavitev</vt:lpstr>
      <vt:lpstr>PowerPointova predstavitev</vt:lpstr>
      <vt:lpstr>Zgodbe o lesu</vt:lpstr>
      <vt:lpstr>PowerPointova predstavitev</vt:lpstr>
      <vt:lpstr>PONUDBA </vt:lpstr>
      <vt:lpstr>Prodaja</vt:lpstr>
      <vt:lpstr>Konkurenca</vt:lpstr>
      <vt:lpstr>Promocijski načrt </vt:lpstr>
      <vt:lpstr>Potreba po kadru</vt:lpstr>
      <vt:lpstr>Finančni načrt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r12402</dc:creator>
  <cp:lastModifiedBy>uporabnik</cp:lastModifiedBy>
  <cp:revision>257</cp:revision>
  <dcterms:created xsi:type="dcterms:W3CDTF">2018-01-10T08:04:30Z</dcterms:created>
  <dcterms:modified xsi:type="dcterms:W3CDTF">2018-02-02T21:05:46Z</dcterms:modified>
</cp:coreProperties>
</file>