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8" r:id="rId5"/>
    <p:sldId id="269" r:id="rId6"/>
    <p:sldId id="270" r:id="rId7"/>
    <p:sldId id="259" r:id="rId8"/>
    <p:sldId id="260" r:id="rId9"/>
    <p:sldId id="261" r:id="rId10"/>
    <p:sldId id="262" r:id="rId11"/>
    <p:sldId id="265" r:id="rId12"/>
    <p:sldId id="266" r:id="rId13"/>
    <p:sldId id="271" r:id="rId14"/>
    <p:sldId id="272" r:id="rId15"/>
    <p:sldId id="267" r:id="rId16"/>
    <p:sldId id="263" r:id="rId17"/>
    <p:sldId id="273" r:id="rId18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218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87F15-D2F1-462D-8E02-B27C06CA9890}" type="datetimeFigureOut">
              <a:rPr lang="sl-SI" smtClean="0"/>
              <a:t>15. 10. 2021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0986-3371-4E10-B526-96C1E078D0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76009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87F15-D2F1-462D-8E02-B27C06CA9890}" type="datetimeFigureOut">
              <a:rPr lang="sl-SI" smtClean="0"/>
              <a:t>15. 10. 2021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0986-3371-4E10-B526-96C1E078D0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71675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87F15-D2F1-462D-8E02-B27C06CA9890}" type="datetimeFigureOut">
              <a:rPr lang="sl-SI" smtClean="0"/>
              <a:t>15. 10. 2021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0986-3371-4E10-B526-96C1E078D0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65006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87F15-D2F1-462D-8E02-B27C06CA9890}" type="datetimeFigureOut">
              <a:rPr lang="sl-SI" smtClean="0"/>
              <a:t>15. 10. 2021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0986-3371-4E10-B526-96C1E078D0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15874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87F15-D2F1-462D-8E02-B27C06CA9890}" type="datetimeFigureOut">
              <a:rPr lang="sl-SI" smtClean="0"/>
              <a:t>15. 10. 2021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0986-3371-4E10-B526-96C1E078D0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99437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87F15-D2F1-462D-8E02-B27C06CA9890}" type="datetimeFigureOut">
              <a:rPr lang="sl-SI" smtClean="0"/>
              <a:t>15. 10. 2021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0986-3371-4E10-B526-96C1E078D0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80351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87F15-D2F1-462D-8E02-B27C06CA9890}" type="datetimeFigureOut">
              <a:rPr lang="sl-SI" smtClean="0"/>
              <a:t>15. 10. 2021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0986-3371-4E10-B526-96C1E078D0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54975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87F15-D2F1-462D-8E02-B27C06CA9890}" type="datetimeFigureOut">
              <a:rPr lang="sl-SI" smtClean="0"/>
              <a:t>15. 10. 2021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0986-3371-4E10-B526-96C1E078D0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68199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87F15-D2F1-462D-8E02-B27C06CA9890}" type="datetimeFigureOut">
              <a:rPr lang="sl-SI" smtClean="0"/>
              <a:t>15. 10. 2021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0986-3371-4E10-B526-96C1E078D0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6992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87F15-D2F1-462D-8E02-B27C06CA9890}" type="datetimeFigureOut">
              <a:rPr lang="sl-SI" smtClean="0"/>
              <a:t>15. 10. 2021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0986-3371-4E10-B526-96C1E078D0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71044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87F15-D2F1-462D-8E02-B27C06CA9890}" type="datetimeFigureOut">
              <a:rPr lang="sl-SI" smtClean="0"/>
              <a:t>15. 10. 2021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0986-3371-4E10-B526-96C1E078D0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64132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87F15-D2F1-462D-8E02-B27C06CA9890}" type="datetimeFigureOut">
              <a:rPr lang="sl-SI" smtClean="0"/>
              <a:t>15. 10. 2021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070986-3371-4E10-B526-96C1E078D0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44208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_Kd_G7p6ZQ" TargetMode="External"/><Relationship Id="rId2" Type="http://schemas.openxmlformats.org/officeDocument/2006/relationships/hyperlink" Target="https://www.youtube.com/watch?v=7maJOI3QMu0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HgzGwKwLmgM" TargetMode="External"/><Relationship Id="rId4" Type="http://schemas.openxmlformats.org/officeDocument/2006/relationships/hyperlink" Target="https://www.youtube.com/watch?v=N-YuSKeFMxY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72400" cy="3168352"/>
          </a:xfrm>
        </p:spPr>
        <p:txBody>
          <a:bodyPr/>
          <a:lstStyle/>
          <a:p>
            <a:r>
              <a:rPr lang="sl-SI" b="1" dirty="0">
                <a:solidFill>
                  <a:schemeClr val="accent6">
                    <a:lumMod val="75000"/>
                  </a:schemeClr>
                </a:solidFill>
                <a:latin typeface="Bradley Hand ITC" panose="03070402050302030203" pitchFamily="66" charset="0"/>
              </a:rPr>
              <a:t>COPYWRITING</a:t>
            </a:r>
            <a:br>
              <a:rPr lang="sl-SI" dirty="0">
                <a:solidFill>
                  <a:schemeClr val="accent6">
                    <a:lumMod val="75000"/>
                  </a:schemeClr>
                </a:solidFill>
                <a:latin typeface="Bradley Hand ITC" panose="03070402050302030203" pitchFamily="66" charset="0"/>
              </a:rPr>
            </a:br>
            <a:r>
              <a:rPr lang="sl-SI" dirty="0">
                <a:solidFill>
                  <a:schemeClr val="accent6">
                    <a:lumMod val="75000"/>
                  </a:schemeClr>
                </a:solidFill>
                <a:latin typeface="Bookshelf Symbol 7" panose="05010101010101010101" pitchFamily="2" charset="2"/>
              </a:rPr>
              <a:t>COPYWRITING</a:t>
            </a:r>
            <a:br>
              <a:rPr lang="sl-SI" dirty="0">
                <a:solidFill>
                  <a:schemeClr val="accent6">
                    <a:lumMod val="75000"/>
                  </a:schemeClr>
                </a:solidFill>
                <a:latin typeface="Bookshelf Symbol 7" panose="05010101010101010101" pitchFamily="2" charset="2"/>
              </a:rPr>
            </a:br>
            <a:r>
              <a:rPr lang="sl-SI" dirty="0">
                <a:solidFill>
                  <a:schemeClr val="accent6">
                    <a:lumMod val="75000"/>
                  </a:schemeClr>
                </a:solidFill>
                <a:latin typeface="MS Outlook" panose="05010100010000000000" pitchFamily="2" charset="2"/>
              </a:rPr>
              <a:t>COPYWRITING</a:t>
            </a:r>
            <a:br>
              <a:rPr lang="sl-SI" dirty="0">
                <a:solidFill>
                  <a:schemeClr val="accent6">
                    <a:lumMod val="75000"/>
                  </a:schemeClr>
                </a:solidFill>
                <a:latin typeface="MS Outlook" panose="05010100010000000000" pitchFamily="2" charset="2"/>
              </a:rPr>
            </a:br>
            <a:r>
              <a:rPr lang="sl-SI" dirty="0">
                <a:solidFill>
                  <a:schemeClr val="accent6">
                    <a:lumMod val="75000"/>
                  </a:schemeClr>
                </a:solidFill>
                <a:latin typeface="Symbol" panose="05050102010706020507" pitchFamily="18" charset="2"/>
              </a:rPr>
              <a:t>COPYWRITING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259632" y="5517232"/>
            <a:ext cx="6400800" cy="936104"/>
          </a:xfrm>
        </p:spPr>
        <p:txBody>
          <a:bodyPr>
            <a:normAutofit fontScale="77500" lnSpcReduction="20000"/>
          </a:bodyPr>
          <a:lstStyle/>
          <a:p>
            <a:r>
              <a:rPr lang="sl-SI" sz="2400" dirty="0">
                <a:solidFill>
                  <a:srgbClr val="0070C0"/>
                </a:solidFill>
              </a:rPr>
              <a:t>Tanja Slemenjak, prof.</a:t>
            </a:r>
          </a:p>
          <a:p>
            <a:r>
              <a:rPr lang="sl-SI" sz="2400" dirty="0">
                <a:solidFill>
                  <a:srgbClr val="0070C0"/>
                </a:solidFill>
              </a:rPr>
              <a:t>IZOBRAŽEVANJE UČITELJEV MENTORJEV UČNIH PODJETIJ</a:t>
            </a:r>
          </a:p>
          <a:p>
            <a:r>
              <a:rPr lang="sl-SI" sz="2400" dirty="0">
                <a:solidFill>
                  <a:srgbClr val="0070C0"/>
                </a:solidFill>
              </a:rPr>
              <a:t>Celje, oktober 2021</a:t>
            </a:r>
          </a:p>
        </p:txBody>
      </p:sp>
    </p:spTree>
    <p:extLst>
      <p:ext uri="{BB962C8B-B14F-4D97-AF65-F5344CB8AC3E}">
        <p14:creationId xmlns:p14="http://schemas.microsoft.com/office/powerpoint/2010/main" val="4069181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800" b="1" dirty="0">
                <a:solidFill>
                  <a:schemeClr val="accent6">
                    <a:lumMod val="75000"/>
                  </a:schemeClr>
                </a:solidFill>
              </a:rPr>
              <a:t>SKUPINI 7 IN 8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FOTO: ČEVELJ S KORNETNO PETO</a:t>
            </a:r>
          </a:p>
          <a:p>
            <a:r>
              <a:rPr lang="sl-SI" sz="2400" b="1" dirty="0">
                <a:solidFill>
                  <a:srgbClr val="0070C0"/>
                </a:solidFill>
              </a:rPr>
              <a:t>IME</a:t>
            </a:r>
          </a:p>
          <a:p>
            <a:endParaRPr lang="sl-SI" sz="2400" b="1" dirty="0">
              <a:solidFill>
                <a:srgbClr val="0070C0"/>
              </a:solidFill>
            </a:endParaRPr>
          </a:p>
          <a:p>
            <a:r>
              <a:rPr lang="sl-SI" sz="2400" b="1" dirty="0">
                <a:solidFill>
                  <a:srgbClr val="0070C0"/>
                </a:solidFill>
              </a:rPr>
              <a:t>SLOGAN</a:t>
            </a:r>
          </a:p>
          <a:p>
            <a:endParaRPr lang="sl-SI" sz="2400" b="1" dirty="0">
              <a:solidFill>
                <a:srgbClr val="0070C0"/>
              </a:solidFill>
            </a:endParaRPr>
          </a:p>
          <a:p>
            <a:r>
              <a:rPr lang="sl-SI" sz="2400" b="1" dirty="0">
                <a:solidFill>
                  <a:srgbClr val="0070C0"/>
                </a:solidFill>
              </a:rPr>
              <a:t>OPIS IZDELKA/NAMEMBNOST/UPORABA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5272932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600" b="1" dirty="0">
                <a:solidFill>
                  <a:schemeClr val="accent6">
                    <a:lumMod val="75000"/>
                  </a:schemeClr>
                </a:solidFill>
              </a:rPr>
              <a:t>SPREMEMBE PRAVOPISNIH PRAVIL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PREVZETA IMENA: citatne besede, </a:t>
            </a:r>
            <a:r>
              <a:rPr lang="sl-SI" dirty="0" err="1"/>
              <a:t>plocitatne</a:t>
            </a:r>
            <a:r>
              <a:rPr lang="sl-SI" dirty="0"/>
              <a:t> besede, tujke, </a:t>
            </a:r>
            <a:r>
              <a:rPr lang="sl-SI" dirty="0" err="1"/>
              <a:t>sposojenke</a:t>
            </a:r>
            <a:r>
              <a:rPr lang="sl-SI" dirty="0"/>
              <a:t> &gt; prevzete besede</a:t>
            </a:r>
          </a:p>
          <a:p>
            <a:r>
              <a:rPr lang="sl-SI" dirty="0"/>
              <a:t>ZEMLJEPISNA IMENA: naselbinska in </a:t>
            </a:r>
            <a:r>
              <a:rPr lang="sl-SI" dirty="0" err="1"/>
              <a:t>nenaselbinska</a:t>
            </a:r>
            <a:r>
              <a:rPr lang="sl-SI" dirty="0"/>
              <a:t> &gt; krajevna in </a:t>
            </a:r>
            <a:r>
              <a:rPr lang="sl-SI" dirty="0" err="1"/>
              <a:t>nekrajevna</a:t>
            </a:r>
            <a:endParaRPr lang="sl-SI" dirty="0"/>
          </a:p>
          <a:p>
            <a:r>
              <a:rPr lang="sl-SI" dirty="0"/>
              <a:t>Pisanje praznikov z malo ali veliko začetnico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6989622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sl-SI" sz="3600" b="1" dirty="0">
                <a:solidFill>
                  <a:schemeClr val="accent6">
                    <a:lumMod val="75000"/>
                  </a:schemeClr>
                </a:solidFill>
              </a:rPr>
              <a:t>POPRAVIMO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r>
              <a:rPr lang="sl-SI" dirty="0"/>
              <a:t>starši – starša</a:t>
            </a:r>
          </a:p>
          <a:p>
            <a:r>
              <a:rPr lang="sl-SI" dirty="0"/>
              <a:t>v kolikor</a:t>
            </a:r>
          </a:p>
          <a:p>
            <a:r>
              <a:rPr lang="sl-SI" dirty="0"/>
              <a:t>smatrate</a:t>
            </a:r>
          </a:p>
          <a:p>
            <a:r>
              <a:rPr lang="sl-SI" dirty="0"/>
              <a:t>pol leta nazaj</a:t>
            </a:r>
          </a:p>
          <a:p>
            <a:r>
              <a:rPr lang="sl-SI" dirty="0"/>
              <a:t>Radi bi vas obvestili/Radi bi se vam zahvalili</a:t>
            </a:r>
          </a:p>
          <a:p>
            <a:r>
              <a:rPr lang="sl-SI" dirty="0"/>
              <a:t>S pomočjo ČUDOVITIH POSTELJNIN si v svoji spalnici pričarajte jesensko harmonijo barv, katerih se </a:t>
            </a:r>
            <a:r>
              <a:rPr lang="sl-SI" dirty="0" err="1"/>
              <a:t>neboste</a:t>
            </a:r>
            <a:r>
              <a:rPr lang="sl-SI" dirty="0"/>
              <a:t> naveličali!</a:t>
            </a:r>
          </a:p>
          <a:p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6205402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376901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Morda je slika naslednjega: 1 oseba, knjiga in besedil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04664"/>
            <a:ext cx="3546880" cy="475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58067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3624064" cy="5351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oljeZBesedilom 4"/>
          <p:cNvSpPr txBox="1"/>
          <p:nvPr/>
        </p:nvSpPr>
        <p:spPr>
          <a:xfrm>
            <a:off x="4463480" y="791908"/>
            <a:ext cx="46805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/>
              <a:t>MODNO IZDELOVANJE PLETENIN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6129485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600" b="1" dirty="0">
                <a:solidFill>
                  <a:schemeClr val="accent6">
                    <a:lumMod val="75000"/>
                  </a:schemeClr>
                </a:solidFill>
              </a:rPr>
              <a:t>MOČ VEJICE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Hvala lepa gospa. </a:t>
            </a:r>
          </a:p>
          <a:p>
            <a:r>
              <a:rPr lang="sl-SI" dirty="0"/>
              <a:t>Umreti ne cepiti se.</a:t>
            </a:r>
          </a:p>
          <a:p>
            <a:r>
              <a:rPr lang="sl-SI" dirty="0"/>
              <a:t>Za dom vreden občudovanja</a:t>
            </a:r>
          </a:p>
          <a:p>
            <a:endParaRPr lang="sl-SI" dirty="0"/>
          </a:p>
          <a:p>
            <a:endParaRPr lang="sl-SI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429000"/>
            <a:ext cx="4001490" cy="280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87762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sl-SI" sz="2400" b="1" dirty="0">
                <a:solidFill>
                  <a:schemeClr val="accent6">
                    <a:lumMod val="75000"/>
                  </a:schemeClr>
                </a:solidFill>
              </a:rPr>
              <a:t>IMENA ZA KNJIŽNE MOLJE V DRUGIH JEZIKIH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764704"/>
            <a:ext cx="6096000" cy="595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73563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4743"/>
            <a:ext cx="9144000" cy="6948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1586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sl-SI" sz="2400" b="1" dirty="0">
                <a:solidFill>
                  <a:srgbClr val="0070C0"/>
                </a:solidFill>
              </a:rPr>
              <a:t>SLOVAR SLOVENSKEGA KNJIŽNEGA JEZIKA MALO DRUGAČE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616624"/>
          </a:xfrm>
        </p:spPr>
        <p:txBody>
          <a:bodyPr/>
          <a:lstStyle/>
          <a:p>
            <a:r>
              <a:rPr lang="sl-SI" sz="2000" b="1" dirty="0"/>
              <a:t>BUTELJKA</a:t>
            </a:r>
            <a:r>
              <a:rPr lang="sl-SI" sz="2000" dirty="0"/>
              <a:t> – butelj ženskega </a:t>
            </a:r>
            <a:r>
              <a:rPr lang="sl-SI" sz="2000" dirty="0" err="1"/>
              <a:t>spola	</a:t>
            </a:r>
            <a:r>
              <a:rPr lang="sl-SI" sz="2000" b="1" dirty="0" err="1"/>
              <a:t>ZAPELJIVEC</a:t>
            </a:r>
            <a:r>
              <a:rPr lang="sl-SI" sz="2000" dirty="0"/>
              <a:t> – kdor pelje osebe</a:t>
            </a:r>
          </a:p>
          <a:p>
            <a:r>
              <a:rPr lang="sl-SI" sz="2000" b="1" dirty="0"/>
              <a:t>FILOZOF </a:t>
            </a:r>
            <a:r>
              <a:rPr lang="sl-SI" sz="2000" dirty="0"/>
              <a:t>– delavec za polnjenje </a:t>
            </a:r>
            <a:r>
              <a:rPr lang="sl-SI" sz="2000" dirty="0" err="1"/>
              <a:t>zof	</a:t>
            </a:r>
            <a:r>
              <a:rPr lang="sl-SI" sz="2000" b="1" dirty="0" err="1"/>
              <a:t>ŽUPNIK</a:t>
            </a:r>
            <a:r>
              <a:rPr lang="sl-SI" sz="2000" b="1" dirty="0"/>
              <a:t> </a:t>
            </a:r>
            <a:r>
              <a:rPr lang="sl-SI" sz="2000" dirty="0"/>
              <a:t>– posoda za </a:t>
            </a:r>
            <a:r>
              <a:rPr lang="sl-SI" sz="2000" dirty="0" err="1"/>
              <a:t>župo</a:t>
            </a:r>
            <a:r>
              <a:rPr lang="sl-SI" sz="2000" dirty="0"/>
              <a:t> (juho)</a:t>
            </a:r>
          </a:p>
          <a:p>
            <a:r>
              <a:rPr lang="sl-SI" sz="2000" b="1" dirty="0"/>
              <a:t>JEZA</a:t>
            </a:r>
            <a:r>
              <a:rPr lang="sl-SI" sz="2000" dirty="0"/>
              <a:t> – jez ženskega spola</a:t>
            </a:r>
          </a:p>
          <a:p>
            <a:r>
              <a:rPr lang="sl-SI" sz="2000" b="1" dirty="0"/>
              <a:t>KOMAR</a:t>
            </a:r>
            <a:r>
              <a:rPr lang="sl-SI" sz="2000" dirty="0"/>
              <a:t> – tisti, ki v prostem času pada v komo</a:t>
            </a:r>
          </a:p>
          <a:p>
            <a:r>
              <a:rPr lang="sl-SI" sz="2000" b="1" dirty="0"/>
              <a:t>KROMPIR</a:t>
            </a:r>
            <a:r>
              <a:rPr lang="sl-SI" sz="2000" dirty="0"/>
              <a:t> – pivo iz kroma</a:t>
            </a:r>
          </a:p>
          <a:p>
            <a:r>
              <a:rPr lang="sl-SI" sz="2000" b="1" dirty="0"/>
              <a:t>KRETEN</a:t>
            </a:r>
            <a:r>
              <a:rPr lang="sl-SI" sz="2000" dirty="0"/>
              <a:t> – prebivalec Krete</a:t>
            </a:r>
          </a:p>
          <a:p>
            <a:r>
              <a:rPr lang="sl-SI" sz="2000" b="1" dirty="0"/>
              <a:t>MEDVED</a:t>
            </a:r>
            <a:r>
              <a:rPr lang="sl-SI" sz="2000" dirty="0"/>
              <a:t> – strokovnjak za med</a:t>
            </a:r>
          </a:p>
          <a:p>
            <a:r>
              <a:rPr lang="sl-SI" sz="2000" b="1" dirty="0"/>
              <a:t>NADREJENI</a:t>
            </a:r>
            <a:r>
              <a:rPr lang="sl-SI" sz="2000" dirty="0"/>
              <a:t> –tisti, ki so bolj rejeni od rejenih</a:t>
            </a:r>
          </a:p>
          <a:p>
            <a:r>
              <a:rPr lang="sl-SI" sz="2000" b="1" dirty="0"/>
              <a:t>NASLONITI SE  </a:t>
            </a:r>
            <a:r>
              <a:rPr lang="sl-SI" sz="2000" dirty="0"/>
              <a:t>poistovetiti se s slonom</a:t>
            </a:r>
          </a:p>
          <a:p>
            <a:r>
              <a:rPr lang="sl-SI" sz="2000" b="1" dirty="0"/>
              <a:t>PALAČINKE</a:t>
            </a:r>
            <a:r>
              <a:rPr lang="sl-SI" sz="2000" dirty="0"/>
              <a:t> – prebivalke palač</a:t>
            </a:r>
          </a:p>
          <a:p>
            <a:r>
              <a:rPr lang="sl-SI" sz="2000" b="1" dirty="0"/>
              <a:t>PESNIK </a:t>
            </a:r>
            <a:r>
              <a:rPr lang="sl-SI" sz="2000" dirty="0"/>
              <a:t>– zaboj za shranjevanje pese</a:t>
            </a:r>
          </a:p>
          <a:p>
            <a:r>
              <a:rPr lang="sl-SI" sz="2000" b="1" dirty="0"/>
              <a:t>POSLANEC</a:t>
            </a:r>
            <a:r>
              <a:rPr lang="sl-SI" sz="2000" dirty="0"/>
              <a:t> – oseba, ki je naknadno posoljena</a:t>
            </a:r>
          </a:p>
          <a:p>
            <a:r>
              <a:rPr lang="sl-SI" sz="2000" b="1" dirty="0"/>
              <a:t>SANKCIJA</a:t>
            </a:r>
            <a:r>
              <a:rPr lang="sl-SI" sz="2000" dirty="0"/>
              <a:t> – družabna igra s sankami</a:t>
            </a:r>
          </a:p>
          <a:p>
            <a:r>
              <a:rPr lang="sl-SI" sz="2000" b="1" dirty="0"/>
              <a:t>TURIZEM</a:t>
            </a:r>
            <a:r>
              <a:rPr lang="sl-SI" sz="2000" dirty="0"/>
              <a:t> – veda o turih</a:t>
            </a:r>
          </a:p>
          <a:p>
            <a:r>
              <a:rPr lang="sl-SI" sz="2000" b="1" dirty="0"/>
              <a:t>VULKANIZER</a:t>
            </a:r>
            <a:r>
              <a:rPr lang="sl-SI" sz="2000" dirty="0"/>
              <a:t> – človek, ki hipnotizira vulkane</a:t>
            </a:r>
          </a:p>
          <a:p>
            <a:endParaRPr lang="sl-SI" sz="2000" dirty="0"/>
          </a:p>
          <a:p>
            <a:endParaRPr lang="sl-SI" sz="2000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075887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800" b="1" dirty="0">
                <a:solidFill>
                  <a:schemeClr val="accent6">
                    <a:lumMod val="75000"/>
                  </a:schemeClr>
                </a:solidFill>
              </a:rPr>
              <a:t>USTVARIMO/KREIRAJMO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z="2400" b="1" dirty="0">
                <a:solidFill>
                  <a:srgbClr val="0070C0"/>
                </a:solidFill>
              </a:rPr>
              <a:t>HUDOBRO IME IZDELKA</a:t>
            </a:r>
          </a:p>
          <a:p>
            <a:r>
              <a:rPr lang="sl-SI" sz="2400" b="1" dirty="0">
                <a:solidFill>
                  <a:srgbClr val="0070C0"/>
                </a:solidFill>
              </a:rPr>
              <a:t>EFEKTOSLOGAN</a:t>
            </a:r>
          </a:p>
          <a:p>
            <a:r>
              <a:rPr lang="sl-SI" sz="2400" b="1" dirty="0">
                <a:solidFill>
                  <a:srgbClr val="0070C0"/>
                </a:solidFill>
              </a:rPr>
              <a:t>OPIS/NAMEMBNOST/UPORABA</a:t>
            </a:r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r>
              <a:rPr lang="sl-SI" sz="1200" dirty="0">
                <a:hlinkClick r:id="rId2"/>
              </a:rPr>
              <a:t>https://www.youtube.com/watch?v=7maJOI3QMu0</a:t>
            </a:r>
            <a:endParaRPr lang="sl-SI" sz="1200" dirty="0"/>
          </a:p>
          <a:p>
            <a:r>
              <a:rPr lang="sl-SI" sz="1200" dirty="0">
                <a:hlinkClick r:id="rId3"/>
              </a:rPr>
              <a:t>https://www.youtube.com/watch?v=t_Kd_G7p6ZQ</a:t>
            </a:r>
            <a:endParaRPr lang="sl-SI" sz="1200" dirty="0"/>
          </a:p>
          <a:p>
            <a:r>
              <a:rPr lang="sl-SI" sz="1200" dirty="0">
                <a:hlinkClick r:id="rId4"/>
              </a:rPr>
              <a:t>https://www.youtube.com/watch?v=N-YuSKeFMxY</a:t>
            </a:r>
            <a:endParaRPr lang="sl-SI" sz="1200" dirty="0"/>
          </a:p>
          <a:p>
            <a:r>
              <a:rPr lang="sl-SI" sz="1200" dirty="0">
                <a:hlinkClick r:id="rId5"/>
              </a:rPr>
              <a:t>https://www.youtube.com/watch?v=HgzGwKwLmgM</a:t>
            </a:r>
            <a:endParaRPr lang="sl-SI" sz="1200" dirty="0"/>
          </a:p>
          <a:p>
            <a:endParaRPr lang="sl-SI" sz="1200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936480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/>
          </a:bodyPr>
          <a:lstStyle/>
          <a:p>
            <a:r>
              <a:rPr lang="sl-SI" sz="2400" b="1" dirty="0">
                <a:solidFill>
                  <a:srgbClr val="0070C0"/>
                </a:solidFill>
              </a:rPr>
              <a:t>10 TIPOV NAJMOČNEJŠIH BESED </a:t>
            </a:r>
            <a:br>
              <a:rPr lang="sl-SI" sz="2400" b="1" dirty="0">
                <a:solidFill>
                  <a:srgbClr val="0070C0"/>
                </a:solidFill>
              </a:rPr>
            </a:br>
            <a:r>
              <a:rPr lang="sl-SI" sz="2400" b="1" dirty="0">
                <a:solidFill>
                  <a:srgbClr val="0070C0"/>
                </a:solidFill>
              </a:rPr>
              <a:t>ZA ZBUJANJE POZORNOSTI IN DORO PRODAJO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525963"/>
          </a:xfrm>
        </p:spPr>
        <p:txBody>
          <a:bodyPr>
            <a:normAutofit/>
          </a:bodyPr>
          <a:lstStyle/>
          <a:p>
            <a:r>
              <a:rPr lang="sl-SI" sz="2400" b="1" dirty="0"/>
              <a:t>TI/VI</a:t>
            </a:r>
          </a:p>
          <a:p>
            <a:r>
              <a:rPr lang="sl-SI" sz="2600" b="1" dirty="0"/>
              <a:t>PREDSTAVLJAJTE SI </a:t>
            </a:r>
            <a:r>
              <a:rPr lang="sl-SI" sz="2600" dirty="0"/>
              <a:t>…</a:t>
            </a:r>
          </a:p>
          <a:p>
            <a:r>
              <a:rPr lang="sl-SI" sz="2600" b="1" dirty="0"/>
              <a:t>BESEDE POHLEPA</a:t>
            </a:r>
            <a:r>
              <a:rPr lang="sl-SI" sz="2600" dirty="0"/>
              <a:t>: akcija, bogastvo, brez slabe vesti, brezplačno, darilo, denar, dvojno, ekskluzivno, nagrada, poceni, podarimo, razprodaja, ugodno, znižanje, </a:t>
            </a:r>
            <a:r>
              <a:rPr lang="sl-SI" sz="2600" dirty="0" err="1"/>
              <a:t>monetizirajte</a:t>
            </a:r>
            <a:r>
              <a:rPr lang="sl-SI" sz="2600" dirty="0"/>
              <a:t>, </a:t>
            </a:r>
            <a:r>
              <a:rPr lang="sl-SI" sz="2600" dirty="0" err="1"/>
              <a:t>giveaway</a:t>
            </a:r>
            <a:endParaRPr lang="sl-SI" sz="2600" dirty="0"/>
          </a:p>
          <a:p>
            <a:r>
              <a:rPr lang="sl-SI" sz="2600" b="1" dirty="0"/>
              <a:t>BESEDE RADOVEDNOSTI</a:t>
            </a:r>
            <a:r>
              <a:rPr lang="sl-SI" sz="2600" dirty="0"/>
              <a:t>: bodite prvi, cenzurirano, edinstven, ekstravagantno, </a:t>
            </a:r>
            <a:r>
              <a:rPr lang="sl-SI" sz="2600" dirty="0" err="1"/>
              <a:t>insajder</a:t>
            </a:r>
            <a:r>
              <a:rPr lang="sl-SI" sz="2600" dirty="0"/>
              <a:t>, malo znano, mit, neraziskan, neuradno, pod preprogo, predogled, priložnost, strogo zaupno, v zakulisju</a:t>
            </a:r>
          </a:p>
        </p:txBody>
      </p:sp>
    </p:spTree>
    <p:extLst>
      <p:ext uri="{BB962C8B-B14F-4D97-AF65-F5344CB8AC3E}">
        <p14:creationId xmlns:p14="http://schemas.microsoft.com/office/powerpoint/2010/main" val="2838760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904656"/>
          </a:xfrm>
        </p:spPr>
        <p:txBody>
          <a:bodyPr>
            <a:normAutofit fontScale="92500"/>
          </a:bodyPr>
          <a:lstStyle/>
          <a:p>
            <a:r>
              <a:rPr lang="sl-SI" sz="2400" b="1" dirty="0"/>
              <a:t>BESEDE STRAHU</a:t>
            </a:r>
            <a:r>
              <a:rPr lang="sl-SI" sz="2400" dirty="0"/>
              <a:t>: boleče, godlja, goljufija, invazija, izginiti, katastrofalno, kolaps, kriza, naivnost, napad, napaka, nevarno, odpuščen, opozorilo, panika, past, pozor, prinesti okrog, uničiti, žrtev</a:t>
            </a:r>
          </a:p>
          <a:p>
            <a:r>
              <a:rPr lang="sl-SI" sz="2400" b="1" dirty="0"/>
              <a:t>BESEDE POŽELENJA</a:t>
            </a:r>
            <a:r>
              <a:rPr lang="sl-SI" sz="2400" dirty="0"/>
              <a:t>: bohoten, buhteti, čas, čutnost, dekliško, divjina, grešno, hipnotično, hrepeneti, intima, izzivalen, karizmatičen, magnetičnost, mehek, nagajiv, predrznost, prepovedano, privlačnost, provokacija, sanje, šarmantno, strast</a:t>
            </a:r>
          </a:p>
          <a:p>
            <a:r>
              <a:rPr lang="sl-SI" sz="2400" b="1" dirty="0"/>
              <a:t>BESEDE LENOBE</a:t>
            </a:r>
            <a:r>
              <a:rPr lang="sl-SI" sz="2400" dirty="0"/>
              <a:t>: </a:t>
            </a:r>
            <a:r>
              <a:rPr lang="sl-SI" sz="2400" dirty="0" err="1"/>
              <a:t>all</a:t>
            </a:r>
            <a:r>
              <a:rPr lang="sl-SI" sz="2400" dirty="0"/>
              <a:t>-</a:t>
            </a:r>
            <a:r>
              <a:rPr lang="sl-SI" sz="2400" dirty="0" err="1"/>
              <a:t>inclusive</a:t>
            </a:r>
            <a:r>
              <a:rPr lang="sl-SI" sz="2400" dirty="0"/>
              <a:t>, brezplačno, dostava na dom, dostopno, dokazi, enostavno, formula, </a:t>
            </a:r>
            <a:r>
              <a:rPr lang="sl-SI" sz="2400" dirty="0" err="1"/>
              <a:t>instant</a:t>
            </a:r>
            <a:r>
              <a:rPr lang="sl-SI" sz="2400" dirty="0"/>
              <a:t>, koraki, orodje, osnovno, </a:t>
            </a:r>
            <a:r>
              <a:rPr lang="sl-SI" sz="2400" dirty="0" err="1"/>
              <a:t>pdf</a:t>
            </a:r>
            <a:r>
              <a:rPr lang="sl-SI" sz="2400" dirty="0"/>
              <a:t>, </a:t>
            </a:r>
            <a:r>
              <a:rPr lang="sl-SI" sz="2400" dirty="0" err="1"/>
              <a:t>plonk</a:t>
            </a:r>
            <a:r>
              <a:rPr lang="sl-SI" sz="2400" dirty="0"/>
              <a:t>, predloga, preprosto, sestavine, seznam, spisek, vzorec, zapiski</a:t>
            </a:r>
          </a:p>
          <a:p>
            <a:r>
              <a:rPr lang="sl-SI" sz="2400" b="1" dirty="0"/>
              <a:t>BESEDE NEČIMRNOSTI</a:t>
            </a:r>
            <a:r>
              <a:rPr lang="sl-SI" sz="2400" dirty="0"/>
              <a:t>: čeden, dih </a:t>
            </a:r>
            <a:r>
              <a:rPr lang="sl-SI" sz="2400" dirty="0" err="1"/>
              <a:t>jemajoč</a:t>
            </a:r>
            <a:r>
              <a:rPr lang="sl-SI" sz="2400" dirty="0"/>
              <a:t>, drzno, elegantno, elita, epsko, estetsko, </a:t>
            </a:r>
            <a:r>
              <a:rPr lang="sl-SI" sz="2400" dirty="0" err="1"/>
              <a:t>frajer</a:t>
            </a:r>
            <a:r>
              <a:rPr lang="sl-SI" sz="2400" dirty="0"/>
              <a:t>, junak,kralj/kraljica, legendarno, moden, navdušujoče, očarljivo, pametno, pogumno, </a:t>
            </a:r>
            <a:r>
              <a:rPr lang="sl-SI" sz="2400" dirty="0" err="1"/>
              <a:t>šov</a:t>
            </a:r>
            <a:r>
              <a:rPr lang="sl-SI" sz="2400" dirty="0"/>
              <a:t>, spektakularno, slaven, srečen, stilski</a:t>
            </a:r>
          </a:p>
        </p:txBody>
      </p:sp>
    </p:spTree>
    <p:extLst>
      <p:ext uri="{BB962C8B-B14F-4D97-AF65-F5344CB8AC3E}">
        <p14:creationId xmlns:p14="http://schemas.microsoft.com/office/powerpoint/2010/main" val="3582530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95536" y="404664"/>
            <a:ext cx="8229600" cy="5976664"/>
          </a:xfrm>
        </p:spPr>
        <p:txBody>
          <a:bodyPr>
            <a:normAutofit/>
          </a:bodyPr>
          <a:lstStyle/>
          <a:p>
            <a:r>
              <a:rPr lang="sl-SI" sz="2400" b="1" dirty="0"/>
              <a:t>BESEDE ZAUPANJA</a:t>
            </a:r>
            <a:r>
              <a:rPr lang="sl-SI" sz="2400" dirty="0"/>
              <a:t>: avtomatsko, integriteta, brez tveganja, preizkus, dokazano, </a:t>
            </a:r>
            <a:r>
              <a:rPr lang="sl-SI" sz="2400" dirty="0" err="1"/>
              <a:t>doživljenjsko</a:t>
            </a:r>
            <a:r>
              <a:rPr lang="sl-SI" sz="2400" dirty="0"/>
              <a:t>, ekološko, najbolj prodajano, pošten, preverjeno, priporočilo, priznano, profesionalno, raziskava, rezultati, strokovno, študija primera, verodostojno, vračilo, zajamčeno</a:t>
            </a:r>
          </a:p>
          <a:p>
            <a:r>
              <a:rPr lang="sl-SI" sz="2400" b="1" dirty="0"/>
              <a:t>BESEDE JEZE</a:t>
            </a:r>
            <a:r>
              <a:rPr lang="sl-SI" sz="2400" dirty="0"/>
              <a:t>: aroganten, besen, bruto – neto, izkoriščevalski, jezen, kazen, kraja, kritičen, kršitev, laž, </a:t>
            </a:r>
            <a:r>
              <a:rPr lang="sl-SI" sz="2400" dirty="0" err="1"/>
              <a:t>mobing</a:t>
            </a:r>
            <a:r>
              <a:rPr lang="sl-SI" sz="2400" dirty="0"/>
              <a:t>, nadloga, nakladač, napadati, nateg, nastopač, nepošten, nevljudno, obrekovanje, pohlepen, ponarejen</a:t>
            </a:r>
          </a:p>
          <a:p>
            <a:endParaRPr lang="sl-SI" sz="2400" dirty="0"/>
          </a:p>
          <a:p>
            <a:endParaRPr lang="sl-SI" sz="2400" dirty="0"/>
          </a:p>
          <a:p>
            <a:r>
              <a:rPr lang="sl-SI" sz="4000" b="1" dirty="0">
                <a:solidFill>
                  <a:srgbClr val="00B050"/>
                </a:solidFill>
              </a:rPr>
              <a:t>OBČUTKI + PRIMERNOST = </a:t>
            </a:r>
            <a:r>
              <a:rPr lang="sl-SI" sz="4000" b="1" dirty="0">
                <a:solidFill>
                  <a:srgbClr val="FF0000"/>
                </a:solidFill>
              </a:rPr>
              <a:t>UČINEK</a:t>
            </a:r>
          </a:p>
        </p:txBody>
      </p:sp>
    </p:spTree>
    <p:extLst>
      <p:ext uri="{BB962C8B-B14F-4D97-AF65-F5344CB8AC3E}">
        <p14:creationId xmlns:p14="http://schemas.microsoft.com/office/powerpoint/2010/main" val="800591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800" b="1" dirty="0">
                <a:solidFill>
                  <a:schemeClr val="accent6">
                    <a:lumMod val="75000"/>
                  </a:schemeClr>
                </a:solidFill>
              </a:rPr>
              <a:t>SKUPINI 1 IN 2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FOTO: MIZA S ČLOVEŠKIMI NOGAMI</a:t>
            </a:r>
          </a:p>
          <a:p>
            <a:r>
              <a:rPr lang="sl-SI" sz="2400" b="1" dirty="0">
                <a:solidFill>
                  <a:srgbClr val="0070C0"/>
                </a:solidFill>
              </a:rPr>
              <a:t>IME</a:t>
            </a:r>
          </a:p>
          <a:p>
            <a:endParaRPr lang="sl-SI" sz="2400" b="1" dirty="0">
              <a:solidFill>
                <a:srgbClr val="0070C0"/>
              </a:solidFill>
            </a:endParaRPr>
          </a:p>
          <a:p>
            <a:r>
              <a:rPr lang="sl-SI" sz="2400" b="1" dirty="0">
                <a:solidFill>
                  <a:srgbClr val="0070C0"/>
                </a:solidFill>
              </a:rPr>
              <a:t>SLOGAN</a:t>
            </a:r>
          </a:p>
          <a:p>
            <a:endParaRPr lang="sl-SI" sz="2400" b="1" dirty="0">
              <a:solidFill>
                <a:srgbClr val="0070C0"/>
              </a:solidFill>
            </a:endParaRPr>
          </a:p>
          <a:p>
            <a:r>
              <a:rPr lang="sl-SI" sz="2400" b="1" dirty="0">
                <a:solidFill>
                  <a:srgbClr val="0070C0"/>
                </a:solidFill>
              </a:rPr>
              <a:t>OPIS IZDELKA/NAMEMBNOST/UPORABA</a:t>
            </a:r>
          </a:p>
        </p:txBody>
      </p:sp>
    </p:spTree>
    <p:extLst>
      <p:ext uri="{BB962C8B-B14F-4D97-AF65-F5344CB8AC3E}">
        <p14:creationId xmlns:p14="http://schemas.microsoft.com/office/powerpoint/2010/main" val="641186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800" b="1" dirty="0">
                <a:solidFill>
                  <a:schemeClr val="accent6">
                    <a:lumMod val="75000"/>
                  </a:schemeClr>
                </a:solidFill>
              </a:rPr>
              <a:t>SKUPINI 2 IN 3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FOTO: DVOGLAVA KAČA</a:t>
            </a:r>
          </a:p>
          <a:p>
            <a:r>
              <a:rPr lang="sl-SI" sz="2400" b="1" dirty="0">
                <a:solidFill>
                  <a:srgbClr val="0070C0"/>
                </a:solidFill>
              </a:rPr>
              <a:t>IME</a:t>
            </a:r>
          </a:p>
          <a:p>
            <a:endParaRPr lang="sl-SI" sz="2400" b="1" dirty="0">
              <a:solidFill>
                <a:srgbClr val="0070C0"/>
              </a:solidFill>
            </a:endParaRPr>
          </a:p>
          <a:p>
            <a:r>
              <a:rPr lang="sl-SI" sz="2400" b="1" dirty="0">
                <a:solidFill>
                  <a:srgbClr val="0070C0"/>
                </a:solidFill>
              </a:rPr>
              <a:t>SLOGAN</a:t>
            </a:r>
          </a:p>
          <a:p>
            <a:endParaRPr lang="sl-SI" sz="2400" b="1" dirty="0">
              <a:solidFill>
                <a:srgbClr val="0070C0"/>
              </a:solidFill>
            </a:endParaRPr>
          </a:p>
          <a:p>
            <a:r>
              <a:rPr lang="sl-SI" sz="2400" b="1" dirty="0">
                <a:solidFill>
                  <a:srgbClr val="0070C0"/>
                </a:solidFill>
              </a:rPr>
              <a:t>OPIS IZDELKA/NAMEMBNOST/UPORABA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093942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800" b="1" dirty="0">
                <a:solidFill>
                  <a:schemeClr val="accent6">
                    <a:lumMod val="75000"/>
                  </a:schemeClr>
                </a:solidFill>
              </a:rPr>
              <a:t>SKUPINI 5 IN 6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FOTO: MULTIVILICE</a:t>
            </a:r>
          </a:p>
          <a:p>
            <a:r>
              <a:rPr lang="sl-SI" sz="2400" b="1" dirty="0">
                <a:solidFill>
                  <a:srgbClr val="0070C0"/>
                </a:solidFill>
              </a:rPr>
              <a:t>IME</a:t>
            </a:r>
          </a:p>
          <a:p>
            <a:endParaRPr lang="sl-SI" sz="2400" b="1" dirty="0">
              <a:solidFill>
                <a:srgbClr val="0070C0"/>
              </a:solidFill>
            </a:endParaRPr>
          </a:p>
          <a:p>
            <a:r>
              <a:rPr lang="sl-SI" sz="2400" b="1" dirty="0">
                <a:solidFill>
                  <a:srgbClr val="0070C0"/>
                </a:solidFill>
              </a:rPr>
              <a:t>SLOGAN</a:t>
            </a:r>
          </a:p>
          <a:p>
            <a:endParaRPr lang="sl-SI" sz="2400" b="1" dirty="0">
              <a:solidFill>
                <a:srgbClr val="0070C0"/>
              </a:solidFill>
            </a:endParaRPr>
          </a:p>
          <a:p>
            <a:r>
              <a:rPr lang="sl-SI" sz="2400" b="1" dirty="0">
                <a:solidFill>
                  <a:srgbClr val="0070C0"/>
                </a:solidFill>
              </a:rPr>
              <a:t>OPIS IZDELKA/NAMEMBNOST/UPORABA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1292811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732</Words>
  <Application>Microsoft Office PowerPoint</Application>
  <PresentationFormat>Diaprojekcija na zaslonu (4:3)</PresentationFormat>
  <Paragraphs>91</Paragraphs>
  <Slides>17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6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17</vt:i4>
      </vt:variant>
    </vt:vector>
  </HeadingPairs>
  <TitlesOfParts>
    <vt:vector size="24" baseType="lpstr">
      <vt:lpstr>Arial</vt:lpstr>
      <vt:lpstr>Bookshelf Symbol 7</vt:lpstr>
      <vt:lpstr>Bradley Hand ITC</vt:lpstr>
      <vt:lpstr>Calibri</vt:lpstr>
      <vt:lpstr>MS Outlook</vt:lpstr>
      <vt:lpstr>Symbol</vt:lpstr>
      <vt:lpstr>Officeova tema</vt:lpstr>
      <vt:lpstr>COPYWRITING COPYWRITING COPYWRITING COPYWRITING</vt:lpstr>
      <vt:lpstr>SLOVAR SLOVENSKEGA KNJIŽNEGA JEZIKA MALO DRUGAČE</vt:lpstr>
      <vt:lpstr>USTVARIMO/KREIRAJMO</vt:lpstr>
      <vt:lpstr>10 TIPOV NAJMOČNEJŠIH BESED  ZA ZBUJANJE POZORNOSTI IN DORO PRODAJO</vt:lpstr>
      <vt:lpstr>PowerPointova predstavitev</vt:lpstr>
      <vt:lpstr>PowerPointova predstavitev</vt:lpstr>
      <vt:lpstr>SKUPINI 1 IN 2</vt:lpstr>
      <vt:lpstr>SKUPINI 2 IN 3</vt:lpstr>
      <vt:lpstr>SKUPINI 5 IN 6</vt:lpstr>
      <vt:lpstr>SKUPINI 7 IN 8</vt:lpstr>
      <vt:lpstr>SPREMEMBE PRAVOPISNIH PRAVIL</vt:lpstr>
      <vt:lpstr>POPRAVIMO</vt:lpstr>
      <vt:lpstr>PowerPointova predstavitev</vt:lpstr>
      <vt:lpstr>PowerPointova predstavitev</vt:lpstr>
      <vt:lpstr>MOČ VEJICE</vt:lpstr>
      <vt:lpstr>IMENA ZA KNJIŽNE MOLJE V DRUGIH JEZIKIH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COPYWRITING COPYWRITING COPYWRITING COPYWRITING</dc:title>
  <dc:creator>Tanja</dc:creator>
  <cp:lastModifiedBy>Stanka</cp:lastModifiedBy>
  <cp:revision>9</cp:revision>
  <dcterms:created xsi:type="dcterms:W3CDTF">2021-10-13T06:26:32Z</dcterms:created>
  <dcterms:modified xsi:type="dcterms:W3CDTF">2021-10-15T08:32:59Z</dcterms:modified>
</cp:coreProperties>
</file>